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24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22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3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</p:sldIdLst>
  <p:sldSz cy="6858000" cx="9144000"/>
  <p:notesSz cx="6858000" cy="9144000"/>
  <p:embeddedFontLst>
    <p:embeddedFont>
      <p:font typeface="Century Gothic"/>
      <p:regular r:id="rId30"/>
      <p:bold r:id="rId31"/>
      <p:italic r:id="rId32"/>
      <p:boldItalic r:id="rId33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GoogleSlidesCustomDataVersion2">
      <go:slidesCustomData xmlns:go="http://customooxmlschemas.google.com/" r:id="rId34" roundtripDataSignature="AMtx7mhQ6Pp0zeoITyDTou6yeZy3Tof6K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slide" Target="slides/slide24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font" Target="fonts/CenturyGothic-bold.fntdata"/><Relationship Id="rId30" Type="http://schemas.openxmlformats.org/officeDocument/2006/relationships/font" Target="fonts/CenturyGothic-regular.fntdata"/><Relationship Id="rId11" Type="http://schemas.openxmlformats.org/officeDocument/2006/relationships/slide" Target="slides/slide6.xml"/><Relationship Id="rId33" Type="http://schemas.openxmlformats.org/officeDocument/2006/relationships/font" Target="fonts/CenturyGothic-boldItalic.fntdata"/><Relationship Id="rId10" Type="http://schemas.openxmlformats.org/officeDocument/2006/relationships/slide" Target="slides/slide5.xml"/><Relationship Id="rId32" Type="http://schemas.openxmlformats.org/officeDocument/2006/relationships/font" Target="fonts/CenturyGothic-italic.fntdata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34" Type="http://customschemas.google.com/relationships/presentationmetadata" Target="metadata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6" name="Google Shape;86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/>
              <a:t>Images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Microsoft Office 365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 b="0"/>
          </a:p>
        </p:txBody>
      </p:sp>
      <p:sp>
        <p:nvSpPr>
          <p:cNvPr id="87" name="Google Shape;87;p1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7" name="Google Shape;97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b="1" lang="en-GB"/>
              <a:t>Images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Microsoft Office 365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 b="1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b="1" lang="en-GB"/>
              <a:t>References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https://www.gov.uk/government/news/guidance-on-promoting-british-values-in-schools-published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https://www.bucks.ac.uk/study/apprenticeships/safeguarding-student-welfare/examples-british-values#:~:text=What%20are%20British%20Values%3F,Respect%20and%20Tolerance%2C%20Individual%20Liberty.</a:t>
            </a:r>
            <a:endParaRPr/>
          </a:p>
        </p:txBody>
      </p:sp>
      <p:sp>
        <p:nvSpPr>
          <p:cNvPr id="98" name="Google Shape;98;p2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7" name="Google Shape;107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b="1" lang="en-GB"/>
              <a:t>Images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Microsoft Office 365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 b="1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b="1" lang="en-GB"/>
              <a:t>References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https://dictionary.cambridge.org/dictionary/learner-english/promote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https://www.gov.uk/government/news/guidance-on-promoting-british-values-in-schools-published</a:t>
            </a:r>
            <a:endParaRPr/>
          </a:p>
        </p:txBody>
      </p:sp>
      <p:sp>
        <p:nvSpPr>
          <p:cNvPr id="108" name="Google Shape;108;p3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7" name="Google Shape;117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b="1" lang="en-GB"/>
              <a:t>Images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Pixabay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 b="1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b="1" lang="en-GB"/>
              <a:t>References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https://www.gov.uk/government/news/guidance-on-promoting-british-values-in-schools-published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 b="1"/>
          </a:p>
        </p:txBody>
      </p:sp>
      <p:sp>
        <p:nvSpPr>
          <p:cNvPr id="118" name="Google Shape;118;p4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4" name="Google Shape;134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b="1" lang="en-GB"/>
              <a:t>Images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Pixabay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Microsoft Office 365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 b="1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b="1" lang="en-GB"/>
              <a:t>References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https://kids.britannica.com/kids/article/democracy/352935#:~:text=word%20democracy%20describes%20a%20form,rules%20about%20who%20can%20vote.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https://www.gov.uk/government/news/guidance-on-promoting-british-values-in-schools-published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 b="1"/>
          </a:p>
        </p:txBody>
      </p:sp>
      <p:sp>
        <p:nvSpPr>
          <p:cNvPr id="135" name="Google Shape;135;p5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5" name="Google Shape;145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b="1" lang="en-GB"/>
              <a:t>Images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Pixabay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Microsoft Office 365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 b="1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b="1" lang="en-GB"/>
              <a:t>References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https://kids.britannica.com/kids/article/democracy/352935#:~:text=word%20democracy%20describes%20a%20form,rules%20about%20who%20can%20vote.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https://www.gov.uk/government/news/guidance-on-promoting-british-values-in-schools-published</a:t>
            </a:r>
            <a:endParaRPr/>
          </a:p>
        </p:txBody>
      </p:sp>
      <p:sp>
        <p:nvSpPr>
          <p:cNvPr id="146" name="Google Shape;146;p6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g311924eda06_0_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7" name="Google Shape;157;g311924eda06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b="1" lang="en-GB"/>
              <a:t>Images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Pixabay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Microsoft Office 365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 b="1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b="1" lang="en-GB"/>
              <a:t>References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https://kids.britannica.com/kids/article/democracy/352935#:~:text=word%20democracy%20describes%20a%20form,rules%20about%20who%20can%20vote.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https://www.gov.uk/government/news/guidance-on-promoting-british-values-in-schools-published</a:t>
            </a:r>
            <a:endParaRPr/>
          </a:p>
        </p:txBody>
      </p:sp>
      <p:sp>
        <p:nvSpPr>
          <p:cNvPr id="158" name="Google Shape;158;g311924eda06_0_0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0" name="Google Shape;170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b="1" lang="en-GB"/>
              <a:t>Images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Pixabay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Microsoft Office 365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 b="1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b="1" lang="en-GB"/>
              <a:t>References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https://dictionary.cambridge.org/dictionary/learner-english/law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https://www.gov.uk/government/news/guidance-on-promoting-british-values-in-schools-published</a:t>
            </a:r>
            <a:endParaRPr/>
          </a:p>
        </p:txBody>
      </p:sp>
      <p:sp>
        <p:nvSpPr>
          <p:cNvPr id="171" name="Google Shape;171;p7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1" name="Google Shape;181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b="1" lang="en-GB"/>
              <a:t>Images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Pixabay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Microsoft Office 365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 b="1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b="1" lang="en-GB"/>
              <a:t>References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https://dictionary.cambridge.org/dictionary/learner-english/law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https://www.gov.uk/government/news/guidance-on-promoting-british-values-in-schools-published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 b="1"/>
          </a:p>
        </p:txBody>
      </p:sp>
      <p:sp>
        <p:nvSpPr>
          <p:cNvPr id="182" name="Google Shape;182;p8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g311924eda06_0_1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3" name="Google Shape;193;g311924eda06_0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b="1" lang="en-GB"/>
              <a:t>Images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Pixabay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Microsoft Office 365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 b="1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b="1" lang="en-GB"/>
              <a:t>References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https://dictionary.cambridge.org/dictionary/learner-english/law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https://www.gov.uk/government/news/guidance-on-promoting-british-values-in-schools-published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 b="1"/>
          </a:p>
        </p:txBody>
      </p:sp>
      <p:sp>
        <p:nvSpPr>
          <p:cNvPr id="194" name="Google Shape;194;g311924eda06_0_12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4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6" name="Google Shape;206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b="1" lang="en-GB"/>
              <a:t>Images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Pixabay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Microsoft Office 365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 b="1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b="1" lang="en-GB"/>
              <a:t>References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https://dictionary.cambridge.org/dictionary/learner-english/liberty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https://www.gov.uk/government/news/guidance-on-promoting-british-values-in-schools-published</a:t>
            </a:r>
            <a:endParaRPr/>
          </a:p>
        </p:txBody>
      </p:sp>
      <p:sp>
        <p:nvSpPr>
          <p:cNvPr id="207" name="Google Shape;207;p9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1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7" name="Google Shape;217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b="1" lang="en-GB"/>
              <a:t>Images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Pixabay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Microsoft Office 365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 b="1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b="1" lang="en-GB"/>
              <a:t>References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https://dictionary.cambridge.org/dictionary/learner-english/liberty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https://www.gov.uk/government/news/guidance-on-promoting-british-values-in-schools-published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 b="1"/>
          </a:p>
        </p:txBody>
      </p:sp>
      <p:sp>
        <p:nvSpPr>
          <p:cNvPr id="218" name="Google Shape;218;p10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7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g311924eda06_0_2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9" name="Google Shape;229;g311924eda06_0_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b="1" lang="en-GB"/>
              <a:t>Images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Pixabay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Microsoft Office 365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 b="1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b="1" lang="en-GB"/>
              <a:t>References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https://dictionary.cambridge.org/dictionary/learner-english/liberty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https://www.gov.uk/government/news/guidance-on-promoting-british-values-in-schools-published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 b="1"/>
          </a:p>
        </p:txBody>
      </p:sp>
      <p:sp>
        <p:nvSpPr>
          <p:cNvPr id="230" name="Google Shape;230;g311924eda06_0_24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0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1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2" name="Google Shape;242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b="1" lang="en-GB"/>
              <a:t>Images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Pixabay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Microsoft Office 365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 b="1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b="1" lang="en-GB"/>
              <a:t>References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https://www.bbc.co.uk/teach/school-radio/assemblies-ks1-ks2-british-values-mutual-respect/zp8yhcw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https://www.gov.uk/government/news/guidance-on-promoting-british-values-in-schools-published</a:t>
            </a:r>
            <a:endParaRPr/>
          </a:p>
        </p:txBody>
      </p:sp>
      <p:sp>
        <p:nvSpPr>
          <p:cNvPr id="243" name="Google Shape;243;p11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1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3" name="Google Shape;253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b="1" lang="en-GB"/>
              <a:t>Images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Pixabay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Microsoft Office 365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 b="1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b="1" lang="en-GB"/>
              <a:t>References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https://www.bbc.co.uk/teach/school-radio/assemblies-ks1-ks2-british-values-mutual-respect/zp8yhcw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https://www.gov.uk/government/news/guidance-on-promoting-british-values-in-schools-published</a:t>
            </a:r>
            <a:endParaRPr/>
          </a:p>
        </p:txBody>
      </p:sp>
      <p:sp>
        <p:nvSpPr>
          <p:cNvPr id="254" name="Google Shape;254;p12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3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g311924eda06_0_3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65" name="Google Shape;265;g311924eda06_0_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b="1" lang="en-GB"/>
              <a:t>Images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Pixabay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Microsoft Office 365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 b="1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b="1" lang="en-GB"/>
              <a:t>References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https://www.bbc.co.uk/teach/school-radio/assemblies-ks1-ks2-british-values-mutual-respect/zp8yhcw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https://www.gov.uk/government/news/guidance-on-promoting-british-values-in-schools-published</a:t>
            </a:r>
            <a:endParaRPr/>
          </a:p>
        </p:txBody>
      </p:sp>
      <p:sp>
        <p:nvSpPr>
          <p:cNvPr id="266" name="Google Shape;266;g311924eda06_0_36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6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13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78" name="Google Shape;278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b="1" lang="en-GB"/>
              <a:t>Images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Pixabay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Microsoft Office 365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 b="1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b="1" lang="en-GB"/>
              <a:t>References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https://www.bucks.ac.uk/study/apprenticeships/safeguarding-student-welfare/examples-british-values#:~:text=Codes%20of%20conduct-,Respect%20and%20Tolerance,Examples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https://www.gov.uk/government/news/guidance-on-promoting-british-values-in-schools-published</a:t>
            </a:r>
            <a:endParaRPr/>
          </a:p>
        </p:txBody>
      </p:sp>
      <p:sp>
        <p:nvSpPr>
          <p:cNvPr id="279" name="Google Shape;279;p13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7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14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89" name="Google Shape;289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b="1" lang="en-GB"/>
              <a:t>Images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Pixabay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Microsoft Office 365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 b="1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b="1" lang="en-GB"/>
              <a:t>References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https://www.bucks.ac.uk/study/apprenticeships/safeguarding-student-welfare/examples-british-values#:~:text=Codes%20of%20conduct-,Respect%20and%20Tolerance,Examples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https://www.gov.uk/government/news/guidance-on-promoting-british-values-in-schools-published</a:t>
            </a:r>
            <a:endParaRPr/>
          </a:p>
        </p:txBody>
      </p:sp>
      <p:sp>
        <p:nvSpPr>
          <p:cNvPr id="290" name="Google Shape;290;p14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9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g311924eda06_0_4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01" name="Google Shape;301;g311924eda06_0_4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b="1" lang="en-GB"/>
              <a:t>Images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Pixabay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Microsoft Office 365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 b="1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b="1" lang="en-GB"/>
              <a:t>References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https://www.bucks.ac.uk/study/apprenticeships/safeguarding-student-welfare/examples-british-values#:~:text=Codes%20of%20conduct-,Respect%20and%20Tolerance,Examples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https://www.gov.uk/government/news/guidance-on-promoting-british-values-in-schools-published</a:t>
            </a:r>
            <a:endParaRPr/>
          </a:p>
        </p:txBody>
      </p:sp>
      <p:sp>
        <p:nvSpPr>
          <p:cNvPr id="302" name="Google Shape;302;g311924eda06_0_48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p1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13" name="Google Shape;313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b="1" lang="en-GB"/>
              <a:t>Images</a:t>
            </a:r>
            <a:endParaRPr b="0"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iStock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 b="1"/>
          </a:p>
        </p:txBody>
      </p:sp>
      <p:sp>
        <p:nvSpPr>
          <p:cNvPr id="314" name="Google Shape;314;p15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2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1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24" name="Google Shape;324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b="1" lang="en-GB"/>
              <a:t>Images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Microsoft Office 365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iStock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 b="1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b="1" lang="en-GB"/>
              <a:t>References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https://www.votesforschools.com/teacher-toolkit/british-values-smsc-prevent/embedding-british-values/</a:t>
            </a:r>
            <a:endParaRPr/>
          </a:p>
        </p:txBody>
      </p:sp>
      <p:sp>
        <p:nvSpPr>
          <p:cNvPr id="325" name="Google Shape;325;p16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5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p1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37" name="Google Shape;337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b="1" lang="en-GB"/>
              <a:t>Images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Microsoft Office 365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iStock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 b="1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b="1" lang="en-GB"/>
              <a:t>References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https://www.votesforschools.com/teacher-toolkit/british-values-smsc-prevent/embedding-british-values/</a:t>
            </a:r>
            <a:endParaRPr/>
          </a:p>
        </p:txBody>
      </p:sp>
      <p:sp>
        <p:nvSpPr>
          <p:cNvPr id="338" name="Google Shape;338;p17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6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1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48" name="Google Shape;348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b="1" lang="en-GB"/>
              <a:t>Images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Microsoft Office 365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iStock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 b="1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b="1" lang="en-GB"/>
              <a:t>References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https://www.votesforschools.com/teacher-toolkit/british-values-smsc-prevent/embedding-british-values/</a:t>
            </a:r>
            <a:endParaRPr/>
          </a:p>
        </p:txBody>
      </p:sp>
      <p:sp>
        <p:nvSpPr>
          <p:cNvPr id="349" name="Google Shape;349;p18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7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Google Shape;358;p1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59" name="Google Shape;359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b="1" lang="en-GB"/>
              <a:t>Images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Microsoft Office 365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iStock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 b="1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rPr b="1" lang="en-GB"/>
              <a:t>References</a:t>
            </a:r>
            <a:endParaRPr/>
          </a:p>
          <a:p>
            <a:pPr indent="-228600" lvl="0" marL="2286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AutoNum type="arabicParenR"/>
            </a:pPr>
            <a:r>
              <a:rPr b="0" lang="en-GB"/>
              <a:t>https://www.votesforschools.com/teacher-toolkit/british-values-smsc-prevent/embedding-british-values/</a:t>
            </a:r>
            <a:endParaRPr/>
          </a:p>
        </p:txBody>
      </p:sp>
      <p:sp>
        <p:nvSpPr>
          <p:cNvPr id="360" name="Google Shape;360;p19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0.png"/><Relationship Id="rId3" Type="http://schemas.openxmlformats.org/officeDocument/2006/relationships/image" Target="../media/image2.png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0.png"/><Relationship Id="rId3" Type="http://schemas.openxmlformats.org/officeDocument/2006/relationships/image" Target="../media/image2.png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0.png"/><Relationship Id="rId3" Type="http://schemas.openxmlformats.org/officeDocument/2006/relationships/image" Target="../media/image2.png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9.png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Relationship Id="rId3" Type="http://schemas.openxmlformats.org/officeDocument/2006/relationships/image" Target="../media/image16.png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7.png"/><Relationship Id="rId3" Type="http://schemas.openxmlformats.org/officeDocument/2006/relationships/image" Target="../media/image12.png"/><Relationship Id="rId4" Type="http://schemas.openxmlformats.org/officeDocument/2006/relationships/image" Target="../media/image15.png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Intro Slides">
  <p:cSld name="Intro Slides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ssembly Colour">
  <p:cSld name="Assembly Colour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22"/>
          <p:cNvSpPr/>
          <p:nvPr/>
        </p:nvSpPr>
        <p:spPr>
          <a:xfrm>
            <a:off x="0" y="995680"/>
            <a:ext cx="9144000" cy="586232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8" name="Google Shape;18;p22"/>
          <p:cNvSpPr/>
          <p:nvPr/>
        </p:nvSpPr>
        <p:spPr>
          <a:xfrm flipH="1">
            <a:off x="-9331" y="995947"/>
            <a:ext cx="9159435" cy="5870722"/>
          </a:xfrm>
          <a:prstGeom prst="rect">
            <a:avLst/>
          </a:prstGeom>
          <a:gradFill>
            <a:gsLst>
              <a:gs pos="0">
                <a:srgbClr val="B8CFEC">
                  <a:alpha val="65882"/>
                </a:srgbClr>
              </a:gs>
              <a:gs pos="35000">
                <a:srgbClr val="FFFFFF">
                  <a:alpha val="64705"/>
                </a:srgbClr>
              </a:gs>
              <a:gs pos="67000">
                <a:srgbClr val="FFFFFF">
                  <a:alpha val="64705"/>
                </a:srgbClr>
              </a:gs>
              <a:gs pos="100000">
                <a:srgbClr val="F48791"/>
              </a:gs>
            </a:gsLst>
            <a:path path="circle">
              <a:fillToRect b="100%" r="100%"/>
            </a:path>
            <a:tileRect l="-100%" t="-100%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entury Gothic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9" name="Google Shape;19;p22"/>
          <p:cNvSpPr txBox="1"/>
          <p:nvPr/>
        </p:nvSpPr>
        <p:spPr>
          <a:xfrm>
            <a:off x="6964893" y="655692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000" u="none" cap="none" strike="noStrike">
                <a:solidFill>
                  <a:srgbClr val="2D2D2D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©VotesforSchools2023</a:t>
            </a:r>
            <a:endParaRPr/>
          </a:p>
        </p:txBody>
      </p:sp>
      <p:sp>
        <p:nvSpPr>
          <p:cNvPr id="20" name="Google Shape;20;p22"/>
          <p:cNvSpPr txBox="1"/>
          <p:nvPr>
            <p:ph idx="1" type="body"/>
          </p:nvPr>
        </p:nvSpPr>
        <p:spPr>
          <a:xfrm>
            <a:off x="776288" y="241911"/>
            <a:ext cx="7739062" cy="571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rial"/>
              <a:buNone/>
              <a:defRPr b="1" i="0" sz="25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387350" lvl="1" marL="914400" marR="0" rtl="0" algn="l"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rial"/>
              <a:buChar char="–"/>
              <a:defRPr b="1" i="0" sz="25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-387350" lvl="2" marL="1371600" marR="0" rtl="0" algn="l"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rial"/>
              <a:buChar char="•"/>
              <a:defRPr b="1" i="0" sz="25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-387350" lvl="3" marL="1828800" marR="0" rtl="0" algn="l"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rial"/>
              <a:buChar char="–"/>
              <a:defRPr b="1" i="0" sz="25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-387350" lvl="4" marL="2286000" marR="0" rtl="0" algn="l"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rial"/>
              <a:buChar char="»"/>
              <a:defRPr b="1" i="0" sz="25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5-7 Cover">
  <p:cSld name="5-7 Cover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23"/>
          <p:cNvSpPr txBox="1"/>
          <p:nvPr/>
        </p:nvSpPr>
        <p:spPr>
          <a:xfrm>
            <a:off x="4010026" y="3289910"/>
            <a:ext cx="4381500" cy="110799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800"/>
              <a:buFont typeface="Century Gothic"/>
              <a:buNone/>
            </a:pPr>
            <a:r>
              <a:rPr b="1" i="0" lang="en-GB" sz="4800" u="none" cap="none" strike="noStrik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Primary 5-7</a:t>
            </a:r>
            <a:endParaRPr/>
          </a:p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descr="A picture containing drawing&#10;&#10;Description automatically generated" id="23" name="Google Shape;23;p23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276598" y="2460877"/>
            <a:ext cx="8587464" cy="122529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picture containing drawing&#10;&#10;Description automatically generated" id="24" name="Google Shape;24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76598" y="5674031"/>
            <a:ext cx="4841502" cy="108911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7-11 Cover">
  <p:cSld name="7-11 Cover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24"/>
          <p:cNvSpPr txBox="1"/>
          <p:nvPr/>
        </p:nvSpPr>
        <p:spPr>
          <a:xfrm>
            <a:off x="4010026" y="3289910"/>
            <a:ext cx="4381500" cy="110799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800"/>
              <a:buFont typeface="Century Gothic"/>
              <a:buNone/>
            </a:pPr>
            <a:r>
              <a:rPr b="1" i="0" lang="en-GB" sz="4800" u="none" cap="none" strike="noStrik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Primary 7-11</a:t>
            </a:r>
            <a:endParaRPr/>
          </a:p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descr="A picture containing drawing&#10;&#10;Description automatically generated" id="27" name="Google Shape;27;p24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276598" y="2460877"/>
            <a:ext cx="8587464" cy="122529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picture containing drawing&#10;&#10;Description automatically generated" id="28" name="Google Shape;28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76598" y="5674031"/>
            <a:ext cx="4841502" cy="108911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ssembly Cover">
  <p:cSld name="Assembly Cover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25"/>
          <p:cNvSpPr txBox="1"/>
          <p:nvPr/>
        </p:nvSpPr>
        <p:spPr>
          <a:xfrm>
            <a:off x="2647950" y="3289910"/>
            <a:ext cx="5743576" cy="110799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800"/>
              <a:buFont typeface="Century Gothic"/>
              <a:buNone/>
            </a:pPr>
            <a:r>
              <a:rPr b="1" i="0" lang="en-GB" sz="4800" u="none" cap="none" strike="noStrike">
                <a:solidFill>
                  <a:schemeClr val="lt2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Primary Assembly</a:t>
            </a:r>
            <a:endParaRPr/>
          </a:p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descr="A picture containing drawing&#10;&#10;Description automatically generated" id="31" name="Google Shape;31;p25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276598" y="2460877"/>
            <a:ext cx="8587464" cy="122529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picture containing drawing&#10;&#10;Description automatically generated" id="32" name="Google Shape;32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76598" y="5674031"/>
            <a:ext cx="4841502" cy="108911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>
  <p:cSld name="Title Slide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26"/>
          <p:cNvSpPr/>
          <p:nvPr/>
        </p:nvSpPr>
        <p:spPr>
          <a:xfrm flipH="1">
            <a:off x="0" y="1023839"/>
            <a:ext cx="9146729" cy="5834966"/>
          </a:xfrm>
          <a:prstGeom prst="rect">
            <a:avLst/>
          </a:prstGeom>
          <a:gradFill>
            <a:gsLst>
              <a:gs pos="0">
                <a:srgbClr val="5E84F1">
                  <a:alpha val="22745"/>
                </a:srgbClr>
              </a:gs>
              <a:gs pos="25000">
                <a:srgbClr val="80A0F2">
                  <a:alpha val="22745"/>
                </a:srgbClr>
              </a:gs>
              <a:gs pos="75000">
                <a:srgbClr val="DF6068">
                  <a:alpha val="22745"/>
                </a:srgbClr>
              </a:gs>
              <a:gs pos="100000">
                <a:srgbClr val="EF3340">
                  <a:alpha val="22745"/>
                </a:srgbClr>
              </a:gs>
            </a:gsLst>
            <a:lin ang="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lour Background">
  <p:cSld name="Colour Background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27"/>
          <p:cNvSpPr/>
          <p:nvPr/>
        </p:nvSpPr>
        <p:spPr>
          <a:xfrm>
            <a:off x="0" y="995680"/>
            <a:ext cx="9144000" cy="586232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7" name="Google Shape;37;p27"/>
          <p:cNvSpPr txBox="1"/>
          <p:nvPr/>
        </p:nvSpPr>
        <p:spPr>
          <a:xfrm>
            <a:off x="6964893" y="655692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000" u="none" cap="none" strike="noStrike">
                <a:solidFill>
                  <a:srgbClr val="2D2D2D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©VotesforSchools2022</a:t>
            </a:r>
            <a:endParaRPr/>
          </a:p>
        </p:txBody>
      </p:sp>
      <p:sp>
        <p:nvSpPr>
          <p:cNvPr id="38" name="Google Shape;38;p27"/>
          <p:cNvSpPr/>
          <p:nvPr/>
        </p:nvSpPr>
        <p:spPr>
          <a:xfrm flipH="1">
            <a:off x="-9331" y="995947"/>
            <a:ext cx="9159435" cy="5870722"/>
          </a:xfrm>
          <a:prstGeom prst="rect">
            <a:avLst/>
          </a:prstGeom>
          <a:gradFill>
            <a:gsLst>
              <a:gs pos="0">
                <a:srgbClr val="B8CFEC">
                  <a:alpha val="65882"/>
                </a:srgbClr>
              </a:gs>
              <a:gs pos="35000">
                <a:srgbClr val="FFFFFF">
                  <a:alpha val="64705"/>
                </a:srgbClr>
              </a:gs>
              <a:gs pos="67000">
                <a:srgbClr val="FFFFFF">
                  <a:alpha val="64705"/>
                </a:srgbClr>
              </a:gs>
              <a:gs pos="100000">
                <a:srgbClr val="F48791"/>
              </a:gs>
            </a:gsLst>
            <a:path path="circle">
              <a:fillToRect b="100%" r="100%"/>
            </a:path>
            <a:tileRect l="-100%" t="-100%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entury Gothic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9" name="Google Shape;39;p27"/>
          <p:cNvSpPr txBox="1"/>
          <p:nvPr>
            <p:ph idx="1" type="body"/>
          </p:nvPr>
        </p:nvSpPr>
        <p:spPr>
          <a:xfrm>
            <a:off x="776288" y="241911"/>
            <a:ext cx="7739062" cy="571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rial"/>
              <a:buNone/>
              <a:defRPr b="1" i="0" sz="25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387350" lvl="1" marL="914400" marR="0" rtl="0" algn="l"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rial"/>
              <a:buChar char="–"/>
              <a:defRPr b="1" i="0" sz="25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-387350" lvl="2" marL="1371600" marR="0" rtl="0" algn="l"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rial"/>
              <a:buChar char="•"/>
              <a:defRPr b="1" i="0" sz="25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-387350" lvl="3" marL="1828800" marR="0" rtl="0" algn="l"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rial"/>
              <a:buChar char="–"/>
              <a:defRPr b="1" i="0" sz="25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-387350" lvl="4" marL="2286000" marR="0" rtl="0" algn="l"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rial"/>
              <a:buChar char="»"/>
              <a:defRPr b="1" i="0" sz="25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40" name="Google Shape;40;p27"/>
          <p:cNvSpPr/>
          <p:nvPr/>
        </p:nvSpPr>
        <p:spPr>
          <a:xfrm>
            <a:off x="-2729" y="181055"/>
            <a:ext cx="758663" cy="538608"/>
          </a:xfrm>
          <a:prstGeom prst="homePlate">
            <a:avLst>
              <a:gd fmla="val 50000" name="adj"/>
            </a:avLst>
          </a:prstGeom>
          <a:solidFill>
            <a:schemeClr val="accen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27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 Background">
  <p:cSld name="Blank Background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28"/>
          <p:cNvSpPr txBox="1"/>
          <p:nvPr/>
        </p:nvSpPr>
        <p:spPr>
          <a:xfrm>
            <a:off x="6964893" y="6556921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000" u="none" cap="none" strike="noStrike">
                <a:solidFill>
                  <a:srgbClr val="2D2D2D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©VotesforSchools2022</a:t>
            </a:r>
            <a:endParaRPr/>
          </a:p>
        </p:txBody>
      </p:sp>
      <p:sp>
        <p:nvSpPr>
          <p:cNvPr id="43" name="Google Shape;43;p28"/>
          <p:cNvSpPr/>
          <p:nvPr/>
        </p:nvSpPr>
        <p:spPr>
          <a:xfrm>
            <a:off x="0" y="995680"/>
            <a:ext cx="9144000" cy="586232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4" name="Google Shape;44;p28"/>
          <p:cNvSpPr txBox="1"/>
          <p:nvPr>
            <p:ph idx="1" type="body"/>
          </p:nvPr>
        </p:nvSpPr>
        <p:spPr>
          <a:xfrm>
            <a:off x="776288" y="241911"/>
            <a:ext cx="7739062" cy="571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rial"/>
              <a:buNone/>
              <a:defRPr b="1" i="0" sz="25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387350" lvl="1" marL="914400" marR="0" rtl="0" algn="l"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rial"/>
              <a:buChar char="–"/>
              <a:defRPr b="1" i="0" sz="25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-387350" lvl="2" marL="1371600" marR="0" rtl="0" algn="l"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rial"/>
              <a:buChar char="•"/>
              <a:defRPr b="1" i="0" sz="25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-387350" lvl="3" marL="1828800" marR="0" rtl="0" algn="l"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rial"/>
              <a:buChar char="–"/>
              <a:defRPr b="1" i="0" sz="25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-387350" lvl="4" marL="2286000" marR="0" rtl="0" algn="l"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rial"/>
              <a:buChar char="»"/>
              <a:defRPr b="1" i="0" sz="25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45" name="Google Shape;45;p28"/>
          <p:cNvSpPr txBox="1"/>
          <p:nvPr/>
        </p:nvSpPr>
        <p:spPr>
          <a:xfrm>
            <a:off x="6964893" y="655692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000" u="none" cap="none" strike="noStrike">
                <a:solidFill>
                  <a:srgbClr val="2D2D2D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©VotesforSchools2022</a:t>
            </a:r>
            <a:endParaRPr/>
          </a:p>
        </p:txBody>
      </p:sp>
      <p:sp>
        <p:nvSpPr>
          <p:cNvPr id="46" name="Google Shape;46;p28"/>
          <p:cNvSpPr/>
          <p:nvPr/>
        </p:nvSpPr>
        <p:spPr>
          <a:xfrm>
            <a:off x="-2729" y="181055"/>
            <a:ext cx="758663" cy="538608"/>
          </a:xfrm>
          <a:prstGeom prst="homePlate">
            <a:avLst>
              <a:gd fmla="val 50000" name="adj"/>
            </a:avLst>
          </a:prstGeom>
          <a:solidFill>
            <a:schemeClr val="accen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27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ote">
  <p:cSld name="Vote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29"/>
          <p:cNvSpPr/>
          <p:nvPr/>
        </p:nvSpPr>
        <p:spPr>
          <a:xfrm flipH="1">
            <a:off x="0" y="1023034"/>
            <a:ext cx="9146729" cy="5834966"/>
          </a:xfrm>
          <a:prstGeom prst="rect">
            <a:avLst/>
          </a:prstGeom>
          <a:gradFill>
            <a:gsLst>
              <a:gs pos="0">
                <a:srgbClr val="5E84F1">
                  <a:alpha val="22745"/>
                </a:srgbClr>
              </a:gs>
              <a:gs pos="25000">
                <a:srgbClr val="80A0F2">
                  <a:alpha val="22745"/>
                </a:srgbClr>
              </a:gs>
              <a:gs pos="75000">
                <a:srgbClr val="DF6068">
                  <a:alpha val="22745"/>
                </a:srgbClr>
              </a:gs>
              <a:gs pos="100000">
                <a:srgbClr val="EF3340">
                  <a:alpha val="22745"/>
                </a:srgbClr>
              </a:gs>
            </a:gsLst>
            <a:lin ang="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49" name="Google Shape;49;p29"/>
          <p:cNvSpPr/>
          <p:nvPr/>
        </p:nvSpPr>
        <p:spPr>
          <a:xfrm>
            <a:off x="-2729" y="181055"/>
            <a:ext cx="758663" cy="538608"/>
          </a:xfrm>
          <a:prstGeom prst="homePlate">
            <a:avLst>
              <a:gd fmla="val 50000" name="adj"/>
            </a:avLst>
          </a:prstGeom>
          <a:solidFill>
            <a:schemeClr val="accen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28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0" name="Google Shape;50;p29"/>
          <p:cNvSpPr/>
          <p:nvPr/>
        </p:nvSpPr>
        <p:spPr>
          <a:xfrm>
            <a:off x="848509" y="256807"/>
            <a:ext cx="7759105" cy="53860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25"/>
              <a:buFont typeface="Century Gothic"/>
              <a:buNone/>
            </a:pPr>
            <a:r>
              <a:rPr b="1" i="0" lang="en-GB" sz="25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Vote! </a:t>
            </a:r>
            <a:endParaRPr/>
          </a:p>
        </p:txBody>
      </p:sp>
      <p:pic>
        <p:nvPicPr>
          <p:cNvPr descr="A picture containing clock, drawing&#10;&#10;Description automatically generated" id="51" name="Google Shape;51;p29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140619" y="205815"/>
            <a:ext cx="316581" cy="48908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Learning Journey">
  <p:cSld name="Learning Journey"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30"/>
          <p:cNvSpPr/>
          <p:nvPr/>
        </p:nvSpPr>
        <p:spPr>
          <a:xfrm>
            <a:off x="807888" y="1955228"/>
            <a:ext cx="8229599" cy="4147865"/>
          </a:xfrm>
          <a:custGeom>
            <a:rect b="b" l="l" r="r" t="t"/>
            <a:pathLst>
              <a:path extrusionOk="0" h="3582415" w="7263928">
                <a:moveTo>
                  <a:pt x="0" y="75127"/>
                </a:moveTo>
                <a:cubicBezTo>
                  <a:pt x="2510947" y="6234"/>
                  <a:pt x="5021894" y="-62659"/>
                  <a:pt x="6150280" y="100179"/>
                </a:cubicBezTo>
                <a:cubicBezTo>
                  <a:pt x="7278666" y="263017"/>
                  <a:pt x="7662797" y="768234"/>
                  <a:pt x="6770318" y="1052157"/>
                </a:cubicBezTo>
                <a:cubicBezTo>
                  <a:pt x="5877839" y="1336080"/>
                  <a:pt x="1758863" y="1466560"/>
                  <a:pt x="795403" y="1803719"/>
                </a:cubicBezTo>
                <a:cubicBezTo>
                  <a:pt x="-168057" y="2140878"/>
                  <a:pt x="12527" y="2778661"/>
                  <a:pt x="989557" y="3075110"/>
                </a:cubicBezTo>
                <a:cubicBezTo>
                  <a:pt x="1966587" y="3371559"/>
                  <a:pt x="4312085" y="3476987"/>
                  <a:pt x="6657584" y="3582415"/>
                </a:cubicBezTo>
              </a:path>
            </a:pathLst>
          </a:custGeom>
          <a:noFill/>
          <a:ln cap="flat" cmpd="sng" w="19050">
            <a:solidFill>
              <a:schemeClr val="lt2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highlight>
                <a:srgbClr val="03ABE1"/>
              </a:highlight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54" name="Google Shape;54;p30"/>
          <p:cNvSpPr/>
          <p:nvPr>
            <p:ph idx="1" type="body"/>
          </p:nvPr>
        </p:nvSpPr>
        <p:spPr>
          <a:xfrm>
            <a:off x="1400652" y="4998419"/>
            <a:ext cx="1713600" cy="1108800"/>
          </a:xfrm>
          <a:prstGeom prst="roundRect">
            <a:avLst>
              <a:gd fmla="val 16667" name="adj"/>
            </a:avLst>
          </a:prstGeom>
          <a:solidFill>
            <a:schemeClr val="dk1"/>
          </a:solidFill>
          <a:ln cap="flat" cmpd="sng" w="28575">
            <a:solidFill>
              <a:schemeClr val="l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-228600" lvl="0" marL="457200" marR="0" rtl="0" algn="ctr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317500" lvl="1" marL="914400" marR="0" rtl="0" algn="l"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Char char="–"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-317500" lvl="2" marL="1371600" marR="0" rtl="0" algn="l"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-317500" lvl="3" marL="1828800" marR="0" rtl="0" algn="l"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Char char="–"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-317500" lvl="4" marL="2286000" marR="0" rtl="0" algn="l"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Char char="»"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55" name="Google Shape;55;p30"/>
          <p:cNvSpPr txBox="1"/>
          <p:nvPr/>
        </p:nvSpPr>
        <p:spPr>
          <a:xfrm>
            <a:off x="408532" y="193181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entury Gothic"/>
              <a:buNone/>
            </a:pPr>
            <a:r>
              <a:rPr b="1" i="0" lang="en-GB" sz="2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Our learning journey for this week!</a:t>
            </a:r>
            <a:endParaRPr/>
          </a:p>
        </p:txBody>
      </p:sp>
      <p:sp>
        <p:nvSpPr>
          <p:cNvPr id="56" name="Google Shape;56;p30"/>
          <p:cNvSpPr/>
          <p:nvPr>
            <p:ph idx="2" type="body"/>
          </p:nvPr>
        </p:nvSpPr>
        <p:spPr>
          <a:xfrm>
            <a:off x="2257452" y="1378543"/>
            <a:ext cx="1713600" cy="1108800"/>
          </a:xfrm>
          <a:prstGeom prst="flowChartAlternateProcess">
            <a:avLst/>
          </a:prstGeom>
          <a:solidFill>
            <a:schemeClr val="dk1"/>
          </a:solidFill>
          <a:ln cap="flat" cmpd="sng" w="28575">
            <a:solidFill>
              <a:schemeClr val="l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-228600" lvl="0" marL="457200" marR="0" rtl="0" algn="ctr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317500" lvl="1" marL="914400" marR="0" rtl="0" algn="l"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Char char="–"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-317500" lvl="2" marL="1371600" marR="0" rtl="0" algn="l"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-317500" lvl="3" marL="1828800" marR="0" rtl="0" algn="l"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Char char="–"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-317500" lvl="4" marL="2286000" marR="0" rtl="0" algn="l"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Char char="»"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57" name="Google Shape;57;p30"/>
          <p:cNvSpPr/>
          <p:nvPr>
            <p:ph idx="3" type="body"/>
          </p:nvPr>
        </p:nvSpPr>
        <p:spPr>
          <a:xfrm>
            <a:off x="5632296" y="1245486"/>
            <a:ext cx="1980000" cy="1224000"/>
          </a:xfrm>
          <a:prstGeom prst="ellipse">
            <a:avLst/>
          </a:prstGeom>
          <a:solidFill>
            <a:schemeClr val="dk1"/>
          </a:solidFill>
          <a:ln cap="flat" cmpd="sng" w="28575">
            <a:solidFill>
              <a:schemeClr val="l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-228600" lvl="0" marL="457200" marR="0" rtl="0" algn="ctr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330200" lvl="1" marL="914400" marR="0" rtl="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Char char="–"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-330200" lvl="2" marL="1371600" marR="0" rtl="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-330200" lvl="3" marL="1828800" marR="0" rtl="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Char char="–"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-228600" lvl="4" marL="2286000" marR="0" rtl="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58" name="Google Shape;58;p30"/>
          <p:cNvSpPr/>
          <p:nvPr>
            <p:ph idx="4" type="body"/>
          </p:nvPr>
        </p:nvSpPr>
        <p:spPr>
          <a:xfrm>
            <a:off x="5936939" y="2892139"/>
            <a:ext cx="1713600" cy="1108800"/>
          </a:xfrm>
          <a:prstGeom prst="roundRect">
            <a:avLst>
              <a:gd fmla="val 16667" name="adj"/>
            </a:avLst>
          </a:prstGeom>
          <a:solidFill>
            <a:schemeClr val="dk1"/>
          </a:solidFill>
          <a:ln cap="flat" cmpd="sng" w="28575">
            <a:solidFill>
              <a:schemeClr val="l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-228600" lvl="0" marL="457200" marR="0" rtl="0" algn="ctr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317500" lvl="1" marL="914400" marR="0" rtl="0" algn="l"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Char char="–"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-317500" lvl="2" marL="1371600" marR="0" rtl="0" algn="l"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Char char="•"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-317500" lvl="3" marL="1828800" marR="0" rtl="0" algn="l"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Char char="–"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-317500" lvl="4" marL="2286000" marR="0" rtl="0" algn="l">
              <a:spcBef>
                <a:spcPts val="28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Char char="»"/>
              <a:defRPr b="0" i="0" sz="1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59" name="Google Shape;59;p30"/>
          <p:cNvSpPr/>
          <p:nvPr>
            <p:ph idx="5" type="body"/>
          </p:nvPr>
        </p:nvSpPr>
        <p:spPr>
          <a:xfrm>
            <a:off x="2376355" y="3130881"/>
            <a:ext cx="1980000" cy="1224000"/>
          </a:xfrm>
          <a:prstGeom prst="ellipse">
            <a:avLst/>
          </a:prstGeom>
          <a:solidFill>
            <a:schemeClr val="dk1"/>
          </a:solidFill>
          <a:ln cap="flat" cmpd="sng" w="28575">
            <a:solidFill>
              <a:schemeClr val="l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-228600" lvl="0" marL="457200" marR="0" rtl="0" algn="ctr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330200" lvl="1" marL="914400" marR="0" rtl="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Char char="–"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-330200" lvl="2" marL="1371600" marR="0" rtl="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-330200" lvl="3" marL="1828800" marR="0" rtl="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Char char="–"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-228600" lvl="4" marL="2286000" marR="0" rtl="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60" name="Google Shape;60;p30"/>
          <p:cNvSpPr/>
          <p:nvPr>
            <p:ph idx="6" type="body"/>
          </p:nvPr>
        </p:nvSpPr>
        <p:spPr>
          <a:xfrm>
            <a:off x="4765568" y="5337981"/>
            <a:ext cx="1980000" cy="1224000"/>
          </a:xfrm>
          <a:prstGeom prst="ellipse">
            <a:avLst/>
          </a:prstGeom>
          <a:solidFill>
            <a:schemeClr val="dk1"/>
          </a:solidFill>
          <a:ln cap="flat" cmpd="sng" w="28575">
            <a:solidFill>
              <a:schemeClr val="l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-228600" lvl="0" marL="457200" marR="0" rtl="0" algn="ctr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330200" lvl="1" marL="914400" marR="0" rtl="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Char char="–"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-330200" lvl="2" marL="1371600" marR="0" rtl="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-330200" lvl="3" marL="1828800" marR="0" rtl="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Char char="–"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-228600" lvl="4" marL="2286000" marR="0" rtl="0" algn="l">
              <a:spcBef>
                <a:spcPts val="32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  <a:defRPr b="0" i="0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61" name="Google Shape;61;p30"/>
          <p:cNvSpPr/>
          <p:nvPr/>
        </p:nvSpPr>
        <p:spPr>
          <a:xfrm>
            <a:off x="542261" y="1671517"/>
            <a:ext cx="977344" cy="677498"/>
          </a:xfrm>
          <a:prstGeom prst="homePlate">
            <a:avLst>
              <a:gd fmla="val 50000" name="adj"/>
            </a:avLst>
          </a:prstGeom>
          <a:solidFill>
            <a:schemeClr val="l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28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2" name="Google Shape;62;p30"/>
          <p:cNvSpPr/>
          <p:nvPr/>
        </p:nvSpPr>
        <p:spPr>
          <a:xfrm flipH="1">
            <a:off x="7650539" y="5748935"/>
            <a:ext cx="925604" cy="677498"/>
          </a:xfrm>
          <a:prstGeom prst="homePlate">
            <a:avLst>
              <a:gd fmla="val 50000" name="adj"/>
            </a:avLst>
          </a:prstGeom>
          <a:solidFill>
            <a:schemeClr val="l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2800" u="none" cap="none" strike="noStrike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63" name="Google Shape;63;p30"/>
          <p:cNvSpPr txBox="1"/>
          <p:nvPr/>
        </p:nvSpPr>
        <p:spPr>
          <a:xfrm>
            <a:off x="684812" y="1811615"/>
            <a:ext cx="675028" cy="45318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entury Gothic"/>
              <a:buNone/>
            </a:pPr>
            <a:r>
              <a:rPr b="1" i="0" lang="en-GB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Start</a:t>
            </a:r>
            <a:endParaRPr/>
          </a:p>
        </p:txBody>
      </p:sp>
      <p:sp>
        <p:nvSpPr>
          <p:cNvPr id="64" name="Google Shape;64;p30"/>
          <p:cNvSpPr txBox="1"/>
          <p:nvPr/>
        </p:nvSpPr>
        <p:spPr>
          <a:xfrm>
            <a:off x="7754491" y="5922774"/>
            <a:ext cx="1163242" cy="50365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entury Gothic"/>
              <a:buNone/>
            </a:pPr>
            <a:r>
              <a:rPr b="1" i="0" lang="en-GB" sz="18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Finish</a:t>
            </a:r>
            <a:endParaRPr/>
          </a:p>
        </p:txBody>
      </p:sp>
      <p:pic>
        <p:nvPicPr>
          <p:cNvPr id="65" name="Google Shape;65;p30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 flipH="1">
            <a:off x="8218394" y="4846782"/>
            <a:ext cx="925606" cy="183299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picture containing graphics, clock, drawing&#10;&#10;Description automatically generated" id="66" name="Google Shape;66;p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5995" y="1519900"/>
            <a:ext cx="654330" cy="98072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ssembly Blank">
  <p:cSld name="Assembly Blank"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31"/>
          <p:cNvSpPr txBox="1"/>
          <p:nvPr/>
        </p:nvSpPr>
        <p:spPr>
          <a:xfrm>
            <a:off x="6964893" y="6556921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000" u="none" cap="none" strike="noStrike">
                <a:solidFill>
                  <a:srgbClr val="2D2D2D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©VotesforSchools2022</a:t>
            </a:r>
            <a:endParaRPr/>
          </a:p>
        </p:txBody>
      </p:sp>
      <p:sp>
        <p:nvSpPr>
          <p:cNvPr id="69" name="Google Shape;69;p31"/>
          <p:cNvSpPr/>
          <p:nvPr/>
        </p:nvSpPr>
        <p:spPr>
          <a:xfrm>
            <a:off x="0" y="995680"/>
            <a:ext cx="9144000" cy="586232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0" name="Google Shape;70;p31"/>
          <p:cNvSpPr txBox="1"/>
          <p:nvPr>
            <p:ph idx="1" type="body"/>
          </p:nvPr>
        </p:nvSpPr>
        <p:spPr>
          <a:xfrm>
            <a:off x="776288" y="241911"/>
            <a:ext cx="7739062" cy="571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rial"/>
              <a:buNone/>
              <a:defRPr b="1" i="0" sz="25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387350" lvl="1" marL="914400" marR="0" rtl="0" algn="l"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rial"/>
              <a:buChar char="–"/>
              <a:defRPr b="1" i="0" sz="25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-387350" lvl="2" marL="1371600" marR="0" rtl="0" algn="l"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rial"/>
              <a:buChar char="•"/>
              <a:defRPr b="1" i="0" sz="25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-387350" lvl="3" marL="1828800" marR="0" rtl="0" algn="l"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rial"/>
              <a:buChar char="–"/>
              <a:defRPr b="1" i="0" sz="25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-387350" lvl="4" marL="2286000" marR="0" rtl="0" algn="l"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Arial"/>
              <a:buChar char="»"/>
              <a:defRPr b="1" i="0" sz="25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71" name="Google Shape;71;p31"/>
          <p:cNvSpPr txBox="1"/>
          <p:nvPr/>
        </p:nvSpPr>
        <p:spPr>
          <a:xfrm>
            <a:off x="6964893" y="655692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000" u="none" cap="none" strike="noStrike">
                <a:solidFill>
                  <a:srgbClr val="2D2D2D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©VotesforSchools2022</a:t>
            </a:r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Assemby FInal">
  <p:cSld name="Assemby FInal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32"/>
          <p:cNvSpPr/>
          <p:nvPr/>
        </p:nvSpPr>
        <p:spPr>
          <a:xfrm flipH="1">
            <a:off x="0" y="1023839"/>
            <a:ext cx="9146729" cy="5834966"/>
          </a:xfrm>
          <a:prstGeom prst="rect">
            <a:avLst/>
          </a:prstGeom>
          <a:gradFill>
            <a:gsLst>
              <a:gs pos="0">
                <a:srgbClr val="5E84F1">
                  <a:alpha val="22745"/>
                </a:srgbClr>
              </a:gs>
              <a:gs pos="25000">
                <a:srgbClr val="80A0F2">
                  <a:alpha val="22745"/>
                </a:srgbClr>
              </a:gs>
              <a:gs pos="75000">
                <a:srgbClr val="DF6068">
                  <a:alpha val="22745"/>
                </a:srgbClr>
              </a:gs>
              <a:gs pos="100000">
                <a:srgbClr val="EF3340">
                  <a:alpha val="22745"/>
                </a:srgbClr>
              </a:gs>
            </a:gsLst>
            <a:lin ang="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74" name="Google Shape;74;p32"/>
          <p:cNvSpPr txBox="1"/>
          <p:nvPr>
            <p:ph idx="1" type="body"/>
          </p:nvPr>
        </p:nvSpPr>
        <p:spPr>
          <a:xfrm>
            <a:off x="421519" y="1513777"/>
            <a:ext cx="2366092" cy="1700668"/>
          </a:xfrm>
          <a:prstGeom prst="rect">
            <a:avLst/>
          </a:prstGeom>
          <a:solidFill>
            <a:schemeClr val="dk2"/>
          </a:solidFill>
          <a:ln cap="flat" cmpd="sng" w="28575">
            <a:solidFill>
              <a:schemeClr val="l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-228600" lvl="0" marL="457200" marR="0" rtl="0" algn="ctr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75" name="Google Shape;75;p32"/>
          <p:cNvSpPr txBox="1"/>
          <p:nvPr>
            <p:ph idx="2" type="body"/>
          </p:nvPr>
        </p:nvSpPr>
        <p:spPr>
          <a:xfrm>
            <a:off x="421519" y="3836504"/>
            <a:ext cx="2366092" cy="1700668"/>
          </a:xfrm>
          <a:prstGeom prst="rect">
            <a:avLst/>
          </a:prstGeom>
          <a:solidFill>
            <a:schemeClr val="dk2"/>
          </a:solidFill>
          <a:ln cap="flat" cmpd="sng" w="28575">
            <a:solidFill>
              <a:schemeClr val="l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-228600" lvl="0" marL="457200" marR="0" rtl="0" algn="ctr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76" name="Google Shape;76;p32"/>
          <p:cNvSpPr txBox="1"/>
          <p:nvPr>
            <p:ph idx="3" type="body"/>
          </p:nvPr>
        </p:nvSpPr>
        <p:spPr>
          <a:xfrm flipH="1">
            <a:off x="6356391" y="1513777"/>
            <a:ext cx="2366092" cy="1700668"/>
          </a:xfrm>
          <a:prstGeom prst="rect">
            <a:avLst/>
          </a:prstGeom>
          <a:solidFill>
            <a:schemeClr val="accent1"/>
          </a:solidFill>
          <a:ln cap="flat" cmpd="sng" w="28575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-228600" lvl="0" marL="457200" marR="0" rtl="0" algn="ctr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77" name="Google Shape;77;p32"/>
          <p:cNvSpPr txBox="1"/>
          <p:nvPr>
            <p:ph idx="4" type="body"/>
          </p:nvPr>
        </p:nvSpPr>
        <p:spPr>
          <a:xfrm flipH="1">
            <a:off x="6356391" y="3836504"/>
            <a:ext cx="2366092" cy="1700668"/>
          </a:xfrm>
          <a:prstGeom prst="rect">
            <a:avLst/>
          </a:prstGeom>
          <a:solidFill>
            <a:schemeClr val="accent1"/>
          </a:solidFill>
          <a:ln cap="flat" cmpd="sng" w="28575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-228600" lvl="0" marL="457200" marR="0" rtl="0" algn="ctr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78" name="Google Shape;78;p32"/>
          <p:cNvSpPr txBox="1"/>
          <p:nvPr/>
        </p:nvSpPr>
        <p:spPr>
          <a:xfrm>
            <a:off x="940222" y="232377"/>
            <a:ext cx="7885143" cy="5303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Century Gothic"/>
              <a:buNone/>
            </a:pPr>
            <a:r>
              <a:rPr b="1" i="0" lang="en-GB" sz="25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How do I make sure my voice is heard?</a:t>
            </a:r>
            <a:endParaRPr b="1" i="0" sz="2500" u="none" cap="none" strike="noStrike">
              <a:solidFill>
                <a:schemeClr val="dk1"/>
              </a:solidFill>
              <a:highlight>
                <a:srgbClr val="FFFF00"/>
              </a:highlight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descr="A picture containing logo&#10;&#10;Description automatically generated" id="79" name="Google Shape;79;p32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164221" y="110092"/>
            <a:ext cx="688453" cy="820319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Thumbs up sign outline" id="80" name="Google Shape;80;p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41597" y="1583210"/>
            <a:ext cx="1536953" cy="1536953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Thumbs up sign outline" id="81" name="Google Shape;81;p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46913" y="3928430"/>
            <a:ext cx="1536953" cy="1536953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Thumbs Down outline" id="82" name="Google Shape;82;p3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760134" y="3928431"/>
            <a:ext cx="1536953" cy="1536953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Thumbs Down outline" id="83" name="Google Shape;83;p3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760134" y="1583210"/>
            <a:ext cx="1536953" cy="153695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8.xml"/><Relationship Id="rId10" Type="http://schemas.openxmlformats.org/officeDocument/2006/relationships/slideLayout" Target="../slideLayouts/slideLayout7.xml"/><Relationship Id="rId13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9.xml"/><Relationship Id="rId1" Type="http://schemas.openxmlformats.org/officeDocument/2006/relationships/image" Target="../media/image24.png"/><Relationship Id="rId2" Type="http://schemas.openxmlformats.org/officeDocument/2006/relationships/image" Target="../media/image11.png"/><Relationship Id="rId3" Type="http://schemas.openxmlformats.org/officeDocument/2006/relationships/image" Target="../media/image1.png"/><Relationship Id="rId4" Type="http://schemas.openxmlformats.org/officeDocument/2006/relationships/slideLayout" Target="../slideLayouts/slideLayout1.xml"/><Relationship Id="rId9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2.xml"/><Relationship Id="rId14" Type="http://schemas.openxmlformats.org/officeDocument/2006/relationships/slideLayout" Target="../slideLayouts/slideLayout11.xml"/><Relationship Id="rId16" Type="http://schemas.openxmlformats.org/officeDocument/2006/relationships/theme" Target="../theme/theme1.xml"/><Relationship Id="rId5" Type="http://schemas.openxmlformats.org/officeDocument/2006/relationships/slideLayout" Target="../slideLayouts/slideLayout2.xml"/><Relationship Id="rId6" Type="http://schemas.openxmlformats.org/officeDocument/2006/relationships/slideLayout" Target="../slideLayouts/slideLayout3.xml"/><Relationship Id="rId7" Type="http://schemas.openxmlformats.org/officeDocument/2006/relationships/slideLayout" Target="../slideLayouts/slideLayout4.xml"/><Relationship Id="rId8" Type="http://schemas.openxmlformats.org/officeDocument/2006/relationships/slideLayout" Target="../slideLayouts/slideLayout5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dk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0"/>
          <p:cNvSpPr/>
          <p:nvPr/>
        </p:nvSpPr>
        <p:spPr>
          <a:xfrm>
            <a:off x="0" y="0"/>
            <a:ext cx="9144000" cy="1023729"/>
          </a:xfrm>
          <a:prstGeom prst="rect">
            <a:avLst/>
          </a:prstGeom>
          <a:gradFill>
            <a:gsLst>
              <a:gs pos="0">
                <a:schemeClr val="lt2"/>
              </a:gs>
              <a:gs pos="24800">
                <a:srgbClr val="80A0F2"/>
              </a:gs>
              <a:gs pos="96000">
                <a:schemeClr val="accent2"/>
              </a:gs>
              <a:gs pos="100000">
                <a:srgbClr val="EF3340"/>
              </a:gs>
            </a:gsLst>
            <a:lin ang="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1" name="Google Shape;11;p20"/>
          <p:cNvSpPr txBox="1"/>
          <p:nvPr/>
        </p:nvSpPr>
        <p:spPr>
          <a:xfrm>
            <a:off x="6964893" y="6556921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000" u="none" cap="none" strike="noStrike">
                <a:solidFill>
                  <a:srgbClr val="2D2D2D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©VotesforSchools2023</a:t>
            </a:r>
            <a:endParaRPr/>
          </a:p>
        </p:txBody>
      </p:sp>
      <p:pic>
        <p:nvPicPr>
          <p:cNvPr descr="A picture containing fence&#10;&#10;Description automatically generated" id="12" name="Google Shape;12;p20"/>
          <p:cNvPicPr preferRelativeResize="0"/>
          <p:nvPr/>
        </p:nvPicPr>
        <p:blipFill rotWithShape="1">
          <a:blip r:embed="rId1">
            <a:alphaModFix amt="50000"/>
          </a:blip>
          <a:srcRect b="0" l="0" r="0" t="0"/>
          <a:stretch/>
        </p:blipFill>
        <p:spPr>
          <a:xfrm>
            <a:off x="29047" y="-15939"/>
            <a:ext cx="6101081" cy="691351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picture containing clock&#10;&#10;Description automatically generated" id="13" name="Google Shape;13;p20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8233788" y="110696"/>
            <a:ext cx="747652" cy="8023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Google Shape;14;p20"/>
          <p:cNvPicPr preferRelativeResize="0"/>
          <p:nvPr/>
        </p:nvPicPr>
        <p:blipFill rotWithShape="1">
          <a:blip r:embed="rId3">
            <a:alphaModFix amt="32000"/>
          </a:blip>
          <a:srcRect b="0" l="0" r="0" t="0"/>
          <a:stretch/>
        </p:blipFill>
        <p:spPr>
          <a:xfrm rot="391057">
            <a:off x="601027" y="-177752"/>
            <a:ext cx="4761052" cy="7474076"/>
          </a:xfrm>
          <a:prstGeom prst="rect">
            <a:avLst/>
          </a:prstGeom>
          <a:noFill/>
          <a:ln>
            <a:noFill/>
          </a:ln>
        </p:spPr>
      </p:pic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4"/>
    <p:sldLayoutId id="2147483650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  <p:sldLayoutId id="2147483660" r:id="rId15"/>
  </p:sldLayoutIdLst>
  <p:transition spd="slow">
    <p:fade thruBlk="1"/>
  </p:transition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9.jpg"/><Relationship Id="rId4" Type="http://schemas.openxmlformats.org/officeDocument/2006/relationships/image" Target="../media/image13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5.png"/><Relationship Id="rId4" Type="http://schemas.openxmlformats.org/officeDocument/2006/relationships/image" Target="../media/image29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png"/><Relationship Id="rId4" Type="http://schemas.openxmlformats.org/officeDocument/2006/relationships/image" Target="../media/image35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6.jpg"/><Relationship Id="rId4" Type="http://schemas.openxmlformats.org/officeDocument/2006/relationships/image" Target="../media/image7.jpg"/><Relationship Id="rId5" Type="http://schemas.openxmlformats.org/officeDocument/2006/relationships/image" Target="../media/image13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6.jpg"/><Relationship Id="rId4" Type="http://schemas.openxmlformats.org/officeDocument/2006/relationships/image" Target="../media/image22.png"/><Relationship Id="rId5" Type="http://schemas.openxmlformats.org/officeDocument/2006/relationships/image" Target="../media/image13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3.png"/><Relationship Id="rId4" Type="http://schemas.openxmlformats.org/officeDocument/2006/relationships/image" Target="../media/image6.jpg"/><Relationship Id="rId5" Type="http://schemas.openxmlformats.org/officeDocument/2006/relationships/image" Target="../media/image22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3.png"/><Relationship Id="rId4" Type="http://schemas.openxmlformats.org/officeDocument/2006/relationships/image" Target="../media/image6.jpg"/><Relationship Id="rId5" Type="http://schemas.openxmlformats.org/officeDocument/2006/relationships/image" Target="../media/image22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6.jpg"/><Relationship Id="rId4" Type="http://schemas.openxmlformats.org/officeDocument/2006/relationships/image" Target="../media/image25.png"/><Relationship Id="rId5" Type="http://schemas.openxmlformats.org/officeDocument/2006/relationships/image" Target="../media/image13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3.png"/><Relationship Id="rId4" Type="http://schemas.openxmlformats.org/officeDocument/2006/relationships/image" Target="../media/image6.jpg"/><Relationship Id="rId5" Type="http://schemas.openxmlformats.org/officeDocument/2006/relationships/image" Target="../media/image25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3.png"/><Relationship Id="rId4" Type="http://schemas.openxmlformats.org/officeDocument/2006/relationships/image" Target="../media/image6.jpg"/><Relationship Id="rId5" Type="http://schemas.openxmlformats.org/officeDocument/2006/relationships/image" Target="../media/image25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6.jpg"/><Relationship Id="rId4" Type="http://schemas.openxmlformats.org/officeDocument/2006/relationships/image" Target="../media/image20.png"/><Relationship Id="rId5" Type="http://schemas.openxmlformats.org/officeDocument/2006/relationships/image" Target="../media/image13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6.jpg"/><Relationship Id="rId4" Type="http://schemas.openxmlformats.org/officeDocument/2006/relationships/image" Target="../media/image20.png"/><Relationship Id="rId5" Type="http://schemas.openxmlformats.org/officeDocument/2006/relationships/image" Target="../media/image13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6.jpg"/><Relationship Id="rId4" Type="http://schemas.openxmlformats.org/officeDocument/2006/relationships/image" Target="../media/image20.png"/><Relationship Id="rId5" Type="http://schemas.openxmlformats.org/officeDocument/2006/relationships/image" Target="../media/image13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6.jpg"/><Relationship Id="rId4" Type="http://schemas.openxmlformats.org/officeDocument/2006/relationships/image" Target="../media/image13.png"/><Relationship Id="rId5" Type="http://schemas.openxmlformats.org/officeDocument/2006/relationships/image" Target="../media/image28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6.jpg"/><Relationship Id="rId4" Type="http://schemas.openxmlformats.org/officeDocument/2006/relationships/image" Target="../media/image13.png"/><Relationship Id="rId5" Type="http://schemas.openxmlformats.org/officeDocument/2006/relationships/image" Target="../media/image28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6.jpg"/><Relationship Id="rId4" Type="http://schemas.openxmlformats.org/officeDocument/2006/relationships/image" Target="../media/image13.png"/><Relationship Id="rId5" Type="http://schemas.openxmlformats.org/officeDocument/2006/relationships/image" Target="../media/image28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6.jpg"/><Relationship Id="rId4" Type="http://schemas.openxmlformats.org/officeDocument/2006/relationships/image" Target="../media/image13.png"/><Relationship Id="rId5" Type="http://schemas.openxmlformats.org/officeDocument/2006/relationships/image" Target="../media/image19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6.jpg"/><Relationship Id="rId4" Type="http://schemas.openxmlformats.org/officeDocument/2006/relationships/image" Target="../media/image13.png"/><Relationship Id="rId5" Type="http://schemas.openxmlformats.org/officeDocument/2006/relationships/image" Target="../media/image19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6.jpg"/><Relationship Id="rId4" Type="http://schemas.openxmlformats.org/officeDocument/2006/relationships/image" Target="../media/image13.png"/><Relationship Id="rId5" Type="http://schemas.openxmlformats.org/officeDocument/2006/relationships/image" Target="../media/image19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40.png"/><Relationship Id="rId4" Type="http://schemas.openxmlformats.org/officeDocument/2006/relationships/image" Target="../media/image17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40.png"/><Relationship Id="rId4" Type="http://schemas.openxmlformats.org/officeDocument/2006/relationships/image" Target="../media/image30.png"/><Relationship Id="rId5" Type="http://schemas.openxmlformats.org/officeDocument/2006/relationships/image" Target="../media/image17.png"/><Relationship Id="rId6" Type="http://schemas.openxmlformats.org/officeDocument/2006/relationships/image" Target="../media/image42.png"/><Relationship Id="rId7" Type="http://schemas.openxmlformats.org/officeDocument/2006/relationships/image" Target="../media/image38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40.png"/><Relationship Id="rId4" Type="http://schemas.openxmlformats.org/officeDocument/2006/relationships/image" Target="../media/image37.png"/><Relationship Id="rId5" Type="http://schemas.openxmlformats.org/officeDocument/2006/relationships/image" Target="../media/image17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40.png"/><Relationship Id="rId4" Type="http://schemas.openxmlformats.org/officeDocument/2006/relationships/image" Target="../media/image33.png"/><Relationship Id="rId5" Type="http://schemas.openxmlformats.org/officeDocument/2006/relationships/image" Target="../media/image17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40.png"/><Relationship Id="rId4" Type="http://schemas.openxmlformats.org/officeDocument/2006/relationships/image" Target="../media/image34.png"/><Relationship Id="rId5" Type="http://schemas.openxmlformats.org/officeDocument/2006/relationships/image" Target="../media/image36.png"/><Relationship Id="rId6" Type="http://schemas.openxmlformats.org/officeDocument/2006/relationships/image" Target="../media/image31.png"/><Relationship Id="rId7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Children drawing together" id="89" name="Google Shape;89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995722"/>
            <a:ext cx="9144000" cy="5862278"/>
          </a:xfrm>
          <a:prstGeom prst="rect">
            <a:avLst/>
          </a:prstGeom>
          <a:noFill/>
          <a:ln>
            <a:noFill/>
          </a:ln>
        </p:spPr>
      </p:pic>
      <p:sp>
        <p:nvSpPr>
          <p:cNvPr id="90" name="Google Shape;90;p1"/>
          <p:cNvSpPr/>
          <p:nvPr/>
        </p:nvSpPr>
        <p:spPr>
          <a:xfrm>
            <a:off x="-6108" y="992182"/>
            <a:ext cx="9156215" cy="5865818"/>
          </a:xfrm>
          <a:prstGeom prst="rect">
            <a:avLst/>
          </a:prstGeom>
          <a:gradFill>
            <a:gsLst>
              <a:gs pos="0">
                <a:srgbClr val="9DB4F6">
                  <a:alpha val="60000"/>
                </a:srgbClr>
              </a:gs>
              <a:gs pos="100000">
                <a:srgbClr val="EB9FA4">
                  <a:alpha val="60000"/>
                </a:srgbClr>
              </a:gs>
            </a:gsLst>
            <a:lin ang="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91" name="Google Shape;91;p1"/>
          <p:cNvSpPr txBox="1"/>
          <p:nvPr/>
        </p:nvSpPr>
        <p:spPr>
          <a:xfrm>
            <a:off x="940222" y="232377"/>
            <a:ext cx="7885143" cy="5303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Century Gothic"/>
              <a:buNone/>
            </a:pPr>
            <a:r>
              <a:rPr b="1" i="0" lang="en-GB" sz="25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Thought of the week… </a:t>
            </a:r>
            <a:endParaRPr b="1" i="0" sz="2500" u="none" cap="none" strike="noStrike">
              <a:solidFill>
                <a:schemeClr val="dk1"/>
              </a:solidFill>
              <a:highlight>
                <a:srgbClr val="FFFF00"/>
              </a:highlight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92" name="Google Shape;92;p1"/>
          <p:cNvSpPr txBox="1"/>
          <p:nvPr/>
        </p:nvSpPr>
        <p:spPr>
          <a:xfrm>
            <a:off x="6964893" y="655692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©VotesforSchools2023</a:t>
            </a:r>
            <a:endParaRPr/>
          </a:p>
        </p:txBody>
      </p:sp>
      <p:pic>
        <p:nvPicPr>
          <p:cNvPr descr="A picture containing drawing&#10;&#10;Description automatically generated" id="93" name="Google Shape;93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1793" y="85488"/>
            <a:ext cx="906373" cy="872140"/>
          </a:xfrm>
          <a:prstGeom prst="rect">
            <a:avLst/>
          </a:prstGeom>
          <a:noFill/>
          <a:ln>
            <a:noFill/>
          </a:ln>
        </p:spPr>
      </p:pic>
      <p:sp>
        <p:nvSpPr>
          <p:cNvPr id="94" name="Google Shape;94;p1"/>
          <p:cNvSpPr txBox="1"/>
          <p:nvPr/>
        </p:nvSpPr>
        <p:spPr>
          <a:xfrm>
            <a:off x="584322" y="2704900"/>
            <a:ext cx="7975355" cy="248033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Arial"/>
              <a:buNone/>
            </a:pPr>
            <a:r>
              <a:rPr b="1" i="0" lang="en-GB" sz="66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What do British Values mean</a:t>
            </a:r>
            <a:endParaRPr/>
          </a:p>
          <a:p>
            <a:pPr indent="0" lvl="0" marL="0" marR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700"/>
              <a:buFont typeface="Arial"/>
              <a:buNone/>
            </a:pPr>
            <a:r>
              <a:rPr b="1" i="0" lang="en-GB" sz="66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to you?</a:t>
            </a:r>
            <a:endParaRPr/>
          </a:p>
        </p:txBody>
      </p:sp>
    </p:spTree>
  </p:cSld>
  <p:clrMapOvr>
    <a:masterClrMapping/>
  </p:clrMapOvr>
  <p:transition spd="slow">
    <p:fade thruBlk="1"/>
  </p:transition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"/>
          <p:cNvSpPr txBox="1"/>
          <p:nvPr/>
        </p:nvSpPr>
        <p:spPr>
          <a:xfrm>
            <a:off x="940222" y="232377"/>
            <a:ext cx="7885143" cy="5303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500"/>
              <a:buFont typeface="Century Gothic"/>
              <a:buNone/>
            </a:pPr>
            <a:r>
              <a:rPr b="1" i="0" lang="en-GB" sz="2500" u="none" cap="none" strike="noStrike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Be informed: What’s the meaning?</a:t>
            </a:r>
            <a:endParaRPr b="1" i="0" sz="2500" u="none" cap="none" strike="noStrike">
              <a:solidFill>
                <a:srgbClr val="FFFFFF"/>
              </a:solidFill>
              <a:highlight>
                <a:srgbClr val="FFFF00"/>
              </a:highlight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01" name="Google Shape;101;p2"/>
          <p:cNvSpPr/>
          <p:nvPr/>
        </p:nvSpPr>
        <p:spPr>
          <a:xfrm>
            <a:off x="5111828" y="1427977"/>
            <a:ext cx="3544754" cy="1370307"/>
          </a:xfrm>
          <a:custGeom>
            <a:rect b="b" l="l" r="r" t="t"/>
            <a:pathLst>
              <a:path extrusionOk="0" fill="none" h="1370307" w="3544754">
                <a:moveTo>
                  <a:pt x="0" y="228389"/>
                </a:moveTo>
                <a:cubicBezTo>
                  <a:pt x="3037" y="104394"/>
                  <a:pt x="89633" y="5412"/>
                  <a:pt x="228389" y="0"/>
                </a:cubicBezTo>
                <a:cubicBezTo>
                  <a:pt x="333545" y="13543"/>
                  <a:pt x="495115" y="20203"/>
                  <a:pt x="753345" y="0"/>
                </a:cubicBezTo>
                <a:cubicBezTo>
                  <a:pt x="1011575" y="-20203"/>
                  <a:pt x="1249238" y="-20161"/>
                  <a:pt x="1432700" y="0"/>
                </a:cubicBezTo>
                <a:cubicBezTo>
                  <a:pt x="1616163" y="20161"/>
                  <a:pt x="1798927" y="22196"/>
                  <a:pt x="1988535" y="0"/>
                </a:cubicBezTo>
                <a:cubicBezTo>
                  <a:pt x="2178144" y="-22196"/>
                  <a:pt x="2333360" y="31395"/>
                  <a:pt x="2637010" y="0"/>
                </a:cubicBezTo>
                <a:cubicBezTo>
                  <a:pt x="2940660" y="-31395"/>
                  <a:pt x="3005671" y="-25524"/>
                  <a:pt x="3316365" y="0"/>
                </a:cubicBezTo>
                <a:cubicBezTo>
                  <a:pt x="3454462" y="27493"/>
                  <a:pt x="3543559" y="126431"/>
                  <a:pt x="3544754" y="228389"/>
                </a:cubicBezTo>
                <a:cubicBezTo>
                  <a:pt x="3556822" y="321023"/>
                  <a:pt x="3551869" y="461505"/>
                  <a:pt x="3544754" y="685154"/>
                </a:cubicBezTo>
                <a:cubicBezTo>
                  <a:pt x="3537639" y="908804"/>
                  <a:pt x="3526302" y="942269"/>
                  <a:pt x="3544754" y="1141918"/>
                </a:cubicBezTo>
                <a:cubicBezTo>
                  <a:pt x="3553730" y="1262324"/>
                  <a:pt x="3451762" y="1398302"/>
                  <a:pt x="3316365" y="1370307"/>
                </a:cubicBezTo>
                <a:cubicBezTo>
                  <a:pt x="3156285" y="1355077"/>
                  <a:pt x="3013195" y="1355585"/>
                  <a:pt x="2760529" y="1370307"/>
                </a:cubicBezTo>
                <a:cubicBezTo>
                  <a:pt x="2507863" y="1385029"/>
                  <a:pt x="2351214" y="1378349"/>
                  <a:pt x="2173814" y="1370307"/>
                </a:cubicBezTo>
                <a:cubicBezTo>
                  <a:pt x="1996415" y="1362265"/>
                  <a:pt x="1863211" y="1357483"/>
                  <a:pt x="1617978" y="1370307"/>
                </a:cubicBezTo>
                <a:cubicBezTo>
                  <a:pt x="1372745" y="1383131"/>
                  <a:pt x="1152431" y="1391991"/>
                  <a:pt x="969503" y="1370307"/>
                </a:cubicBezTo>
                <a:cubicBezTo>
                  <a:pt x="786576" y="1348623"/>
                  <a:pt x="377907" y="1361665"/>
                  <a:pt x="228389" y="1370307"/>
                </a:cubicBezTo>
                <a:cubicBezTo>
                  <a:pt x="97203" y="1379571"/>
                  <a:pt x="-3900" y="1269445"/>
                  <a:pt x="0" y="1141918"/>
                </a:cubicBezTo>
                <a:cubicBezTo>
                  <a:pt x="-4917" y="999027"/>
                  <a:pt x="11590" y="860499"/>
                  <a:pt x="0" y="703424"/>
                </a:cubicBezTo>
                <a:cubicBezTo>
                  <a:pt x="-11590" y="546349"/>
                  <a:pt x="18743" y="332918"/>
                  <a:pt x="0" y="228389"/>
                </a:cubicBezTo>
                <a:close/>
              </a:path>
              <a:path extrusionOk="0" h="1370307" w="3544754">
                <a:moveTo>
                  <a:pt x="0" y="228389"/>
                </a:moveTo>
                <a:cubicBezTo>
                  <a:pt x="7932" y="81138"/>
                  <a:pt x="80486" y="21271"/>
                  <a:pt x="228389" y="0"/>
                </a:cubicBezTo>
                <a:cubicBezTo>
                  <a:pt x="523082" y="-7970"/>
                  <a:pt x="679684" y="5599"/>
                  <a:pt x="907744" y="0"/>
                </a:cubicBezTo>
                <a:cubicBezTo>
                  <a:pt x="1135805" y="-5599"/>
                  <a:pt x="1365033" y="-31702"/>
                  <a:pt x="1587098" y="0"/>
                </a:cubicBezTo>
                <a:cubicBezTo>
                  <a:pt x="1809163" y="31702"/>
                  <a:pt x="1914577" y="14277"/>
                  <a:pt x="2112054" y="0"/>
                </a:cubicBezTo>
                <a:cubicBezTo>
                  <a:pt x="2309531" y="-14277"/>
                  <a:pt x="2395323" y="-15453"/>
                  <a:pt x="2637010" y="0"/>
                </a:cubicBezTo>
                <a:cubicBezTo>
                  <a:pt x="2878697" y="15453"/>
                  <a:pt x="2987269" y="-32998"/>
                  <a:pt x="3316365" y="0"/>
                </a:cubicBezTo>
                <a:cubicBezTo>
                  <a:pt x="3459306" y="-2454"/>
                  <a:pt x="3559469" y="104469"/>
                  <a:pt x="3544754" y="228389"/>
                </a:cubicBezTo>
                <a:cubicBezTo>
                  <a:pt x="3536343" y="363629"/>
                  <a:pt x="3543467" y="574214"/>
                  <a:pt x="3544754" y="666883"/>
                </a:cubicBezTo>
                <a:cubicBezTo>
                  <a:pt x="3546041" y="759552"/>
                  <a:pt x="3547760" y="941699"/>
                  <a:pt x="3544754" y="1141918"/>
                </a:cubicBezTo>
                <a:cubicBezTo>
                  <a:pt x="3538893" y="1276456"/>
                  <a:pt x="3462095" y="1376516"/>
                  <a:pt x="3316365" y="1370307"/>
                </a:cubicBezTo>
                <a:cubicBezTo>
                  <a:pt x="3082167" y="1384096"/>
                  <a:pt x="2905976" y="1363115"/>
                  <a:pt x="2698770" y="1370307"/>
                </a:cubicBezTo>
                <a:cubicBezTo>
                  <a:pt x="2491564" y="1377499"/>
                  <a:pt x="2394356" y="1343311"/>
                  <a:pt x="2142934" y="1370307"/>
                </a:cubicBezTo>
                <a:cubicBezTo>
                  <a:pt x="1891512" y="1397303"/>
                  <a:pt x="1840766" y="1384973"/>
                  <a:pt x="1617978" y="1370307"/>
                </a:cubicBezTo>
                <a:cubicBezTo>
                  <a:pt x="1395190" y="1355641"/>
                  <a:pt x="1211684" y="1348478"/>
                  <a:pt x="1031263" y="1370307"/>
                </a:cubicBezTo>
                <a:cubicBezTo>
                  <a:pt x="850843" y="1392136"/>
                  <a:pt x="526355" y="1366098"/>
                  <a:pt x="228389" y="1370307"/>
                </a:cubicBezTo>
                <a:cubicBezTo>
                  <a:pt x="118675" y="1351218"/>
                  <a:pt x="-4445" y="1269172"/>
                  <a:pt x="0" y="1141918"/>
                </a:cubicBezTo>
                <a:cubicBezTo>
                  <a:pt x="-11518" y="1024166"/>
                  <a:pt x="13479" y="860648"/>
                  <a:pt x="0" y="703424"/>
                </a:cubicBezTo>
                <a:cubicBezTo>
                  <a:pt x="-13479" y="546200"/>
                  <a:pt x="-4524" y="445865"/>
                  <a:pt x="0" y="228389"/>
                </a:cubicBezTo>
                <a:close/>
              </a:path>
            </a:pathLst>
          </a:custGeom>
          <a:solidFill>
            <a:schemeClr val="accent3"/>
          </a:solidFill>
          <a:ln cap="flat" cmpd="sng" w="28575">
            <a:solidFill>
              <a:srgbClr val="E5E5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These are </a:t>
            </a:r>
            <a:r>
              <a:rPr b="1" i="0" lang="en-GB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five values </a:t>
            </a:r>
            <a:r>
              <a:rPr b="0" i="0" lang="en-GB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that the Government decided are </a:t>
            </a:r>
            <a:r>
              <a:rPr b="1" i="0" lang="en-GB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important</a:t>
            </a:r>
            <a:r>
              <a:rPr b="0" i="0" lang="en-GB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to people living in the </a:t>
            </a:r>
            <a:r>
              <a:rPr b="1" i="0" lang="en-GB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UK today</a:t>
            </a:r>
            <a:r>
              <a:rPr b="0" i="0" lang="en-GB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.</a:t>
            </a:r>
            <a:endParaRPr b="0" i="0" sz="16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02" name="Google Shape;102;p2"/>
          <p:cNvSpPr/>
          <p:nvPr/>
        </p:nvSpPr>
        <p:spPr>
          <a:xfrm>
            <a:off x="487418" y="1427979"/>
            <a:ext cx="4084582" cy="1370306"/>
          </a:xfrm>
          <a:custGeom>
            <a:rect b="b" l="l" r="r" t="t"/>
            <a:pathLst>
              <a:path extrusionOk="0" fill="none" h="1370306" w="4084582">
                <a:moveTo>
                  <a:pt x="0" y="228389"/>
                </a:moveTo>
                <a:cubicBezTo>
                  <a:pt x="-10827" y="83743"/>
                  <a:pt x="85004" y="3530"/>
                  <a:pt x="228389" y="0"/>
                </a:cubicBezTo>
                <a:cubicBezTo>
                  <a:pt x="518085" y="22018"/>
                  <a:pt x="742187" y="-12259"/>
                  <a:pt x="905579" y="0"/>
                </a:cubicBezTo>
                <a:cubicBezTo>
                  <a:pt x="1068971" y="12259"/>
                  <a:pt x="1244515" y="18458"/>
                  <a:pt x="1473935" y="0"/>
                </a:cubicBezTo>
                <a:cubicBezTo>
                  <a:pt x="1703355" y="-18458"/>
                  <a:pt x="1895575" y="30692"/>
                  <a:pt x="2151125" y="0"/>
                </a:cubicBezTo>
                <a:cubicBezTo>
                  <a:pt x="2406675" y="-30692"/>
                  <a:pt x="2459362" y="11744"/>
                  <a:pt x="2683203" y="0"/>
                </a:cubicBezTo>
                <a:cubicBezTo>
                  <a:pt x="2907044" y="-11744"/>
                  <a:pt x="3610057" y="36741"/>
                  <a:pt x="3856193" y="0"/>
                </a:cubicBezTo>
                <a:cubicBezTo>
                  <a:pt x="3968938" y="20637"/>
                  <a:pt x="4081056" y="103726"/>
                  <a:pt x="4084582" y="228389"/>
                </a:cubicBezTo>
                <a:cubicBezTo>
                  <a:pt x="4069000" y="460888"/>
                  <a:pt x="4106403" y="525485"/>
                  <a:pt x="4084582" y="694288"/>
                </a:cubicBezTo>
                <a:cubicBezTo>
                  <a:pt x="4062761" y="863091"/>
                  <a:pt x="4075969" y="1022976"/>
                  <a:pt x="4084582" y="1141917"/>
                </a:cubicBezTo>
                <a:cubicBezTo>
                  <a:pt x="4094096" y="1266127"/>
                  <a:pt x="3972653" y="1341187"/>
                  <a:pt x="3856193" y="1370306"/>
                </a:cubicBezTo>
                <a:cubicBezTo>
                  <a:pt x="3741945" y="1371137"/>
                  <a:pt x="3584359" y="1352735"/>
                  <a:pt x="3324115" y="1370306"/>
                </a:cubicBezTo>
                <a:cubicBezTo>
                  <a:pt x="3063871" y="1387877"/>
                  <a:pt x="2907350" y="1348833"/>
                  <a:pt x="2792037" y="1370306"/>
                </a:cubicBezTo>
                <a:cubicBezTo>
                  <a:pt x="2676724" y="1391779"/>
                  <a:pt x="2443978" y="1356972"/>
                  <a:pt x="2151125" y="1370306"/>
                </a:cubicBezTo>
                <a:cubicBezTo>
                  <a:pt x="1858272" y="1383640"/>
                  <a:pt x="1799966" y="1353930"/>
                  <a:pt x="1546491" y="1370306"/>
                </a:cubicBezTo>
                <a:cubicBezTo>
                  <a:pt x="1293016" y="1386682"/>
                  <a:pt x="1254168" y="1371685"/>
                  <a:pt x="978135" y="1370306"/>
                </a:cubicBezTo>
                <a:cubicBezTo>
                  <a:pt x="702102" y="1368927"/>
                  <a:pt x="453442" y="1398716"/>
                  <a:pt x="228389" y="1370306"/>
                </a:cubicBezTo>
                <a:cubicBezTo>
                  <a:pt x="114804" y="1356672"/>
                  <a:pt x="-735" y="1262996"/>
                  <a:pt x="0" y="1141917"/>
                </a:cubicBezTo>
                <a:cubicBezTo>
                  <a:pt x="8488" y="982638"/>
                  <a:pt x="13179" y="856338"/>
                  <a:pt x="0" y="666882"/>
                </a:cubicBezTo>
                <a:cubicBezTo>
                  <a:pt x="-13179" y="477427"/>
                  <a:pt x="21778" y="333369"/>
                  <a:pt x="0" y="228389"/>
                </a:cubicBezTo>
                <a:close/>
              </a:path>
              <a:path extrusionOk="0" h="1370306" w="4084582">
                <a:moveTo>
                  <a:pt x="0" y="228389"/>
                </a:moveTo>
                <a:cubicBezTo>
                  <a:pt x="-6624" y="76661"/>
                  <a:pt x="86642" y="-13021"/>
                  <a:pt x="228389" y="0"/>
                </a:cubicBezTo>
                <a:cubicBezTo>
                  <a:pt x="487072" y="-16931"/>
                  <a:pt x="528437" y="-2663"/>
                  <a:pt x="760467" y="0"/>
                </a:cubicBezTo>
                <a:cubicBezTo>
                  <a:pt x="992497" y="2663"/>
                  <a:pt x="1175369" y="15863"/>
                  <a:pt x="1292545" y="0"/>
                </a:cubicBezTo>
                <a:cubicBezTo>
                  <a:pt x="1409721" y="-15863"/>
                  <a:pt x="1656462" y="19893"/>
                  <a:pt x="1824623" y="0"/>
                </a:cubicBezTo>
                <a:cubicBezTo>
                  <a:pt x="1992784" y="-19893"/>
                  <a:pt x="2217555" y="17570"/>
                  <a:pt x="2356701" y="0"/>
                </a:cubicBezTo>
                <a:cubicBezTo>
                  <a:pt x="2495847" y="-17570"/>
                  <a:pt x="2774601" y="-4076"/>
                  <a:pt x="2925057" y="0"/>
                </a:cubicBezTo>
                <a:cubicBezTo>
                  <a:pt x="3075513" y="4076"/>
                  <a:pt x="3422250" y="31054"/>
                  <a:pt x="3856193" y="0"/>
                </a:cubicBezTo>
                <a:cubicBezTo>
                  <a:pt x="3996618" y="17150"/>
                  <a:pt x="4061010" y="98239"/>
                  <a:pt x="4084582" y="228389"/>
                </a:cubicBezTo>
                <a:cubicBezTo>
                  <a:pt x="4102395" y="377843"/>
                  <a:pt x="4093513" y="467869"/>
                  <a:pt x="4084582" y="685153"/>
                </a:cubicBezTo>
                <a:cubicBezTo>
                  <a:pt x="4075651" y="902437"/>
                  <a:pt x="4099377" y="918373"/>
                  <a:pt x="4084582" y="1141917"/>
                </a:cubicBezTo>
                <a:cubicBezTo>
                  <a:pt x="4088377" y="1281564"/>
                  <a:pt x="3975250" y="1372019"/>
                  <a:pt x="3856193" y="1370306"/>
                </a:cubicBezTo>
                <a:cubicBezTo>
                  <a:pt x="3701257" y="1375786"/>
                  <a:pt x="3446864" y="1379928"/>
                  <a:pt x="3287837" y="1370306"/>
                </a:cubicBezTo>
                <a:cubicBezTo>
                  <a:pt x="3128810" y="1360684"/>
                  <a:pt x="2833223" y="1356235"/>
                  <a:pt x="2683203" y="1370306"/>
                </a:cubicBezTo>
                <a:cubicBezTo>
                  <a:pt x="2533183" y="1384377"/>
                  <a:pt x="2338094" y="1384009"/>
                  <a:pt x="2042291" y="1370306"/>
                </a:cubicBezTo>
                <a:cubicBezTo>
                  <a:pt x="1746488" y="1356603"/>
                  <a:pt x="1648721" y="1387635"/>
                  <a:pt x="1401379" y="1370306"/>
                </a:cubicBezTo>
                <a:cubicBezTo>
                  <a:pt x="1154037" y="1352977"/>
                  <a:pt x="1072604" y="1377955"/>
                  <a:pt x="796745" y="1370306"/>
                </a:cubicBezTo>
                <a:cubicBezTo>
                  <a:pt x="520886" y="1362657"/>
                  <a:pt x="457282" y="1369368"/>
                  <a:pt x="228389" y="1370306"/>
                </a:cubicBezTo>
                <a:cubicBezTo>
                  <a:pt x="120460" y="1378383"/>
                  <a:pt x="-3153" y="1275381"/>
                  <a:pt x="0" y="1141917"/>
                </a:cubicBezTo>
                <a:cubicBezTo>
                  <a:pt x="388" y="946452"/>
                  <a:pt x="-6343" y="834036"/>
                  <a:pt x="0" y="666882"/>
                </a:cubicBezTo>
                <a:cubicBezTo>
                  <a:pt x="6343" y="499728"/>
                  <a:pt x="10528" y="373471"/>
                  <a:pt x="0" y="228389"/>
                </a:cubicBezTo>
                <a:close/>
              </a:path>
            </a:pathLst>
          </a:custGeom>
          <a:solidFill>
            <a:schemeClr val="dk2"/>
          </a:solidFill>
          <a:ln cap="flat" cmpd="sng" w="28575">
            <a:solidFill>
              <a:schemeClr val="l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Today, we’re going to talk about </a:t>
            </a:r>
            <a:r>
              <a:rPr b="1" i="0" lang="en-GB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British Values</a:t>
            </a:r>
            <a:r>
              <a:rPr b="0" i="0" lang="en-GB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. You may have heard about these in the </a:t>
            </a:r>
            <a:r>
              <a:rPr b="1" i="0" lang="en-GB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classroom</a:t>
            </a:r>
            <a:r>
              <a:rPr b="0" i="0" lang="en-GB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or in </a:t>
            </a:r>
            <a:r>
              <a:rPr b="1" i="0" lang="en-GB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everyday life</a:t>
            </a:r>
            <a:r>
              <a:rPr b="0" i="0" lang="en-GB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! </a:t>
            </a:r>
            <a:endParaRPr b="0" i="0" sz="16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descr="A picture containing graphics, clock, drawing&#10;&#10;Description automatically generated" id="103" name="Google Shape;103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5383" y="61511"/>
            <a:ext cx="613877" cy="92009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Stack of books on a desk" id="104" name="Google Shape;104;p2"/>
          <p:cNvPicPr preferRelativeResize="0"/>
          <p:nvPr/>
        </p:nvPicPr>
        <p:blipFill rotWithShape="1">
          <a:blip r:embed="rId4">
            <a:alphaModFix/>
          </a:blip>
          <a:srcRect b="0" l="-134" r="0" t="0"/>
          <a:stretch/>
        </p:blipFill>
        <p:spPr>
          <a:xfrm>
            <a:off x="476401" y="3244655"/>
            <a:ext cx="8180181" cy="3189636"/>
          </a:xfrm>
          <a:prstGeom prst="rect">
            <a:avLst/>
          </a:prstGeom>
          <a:noFill/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  <p:transition spd="slow">
    <p:fade thruBlk="1"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3"/>
          <p:cNvSpPr/>
          <p:nvPr/>
        </p:nvSpPr>
        <p:spPr>
          <a:xfrm>
            <a:off x="4825388" y="1434850"/>
            <a:ext cx="3820178" cy="1043946"/>
          </a:xfrm>
          <a:custGeom>
            <a:rect b="b" l="l" r="r" t="t"/>
            <a:pathLst>
              <a:path extrusionOk="0" fill="none" h="1043946" w="3820178">
                <a:moveTo>
                  <a:pt x="0" y="173994"/>
                </a:moveTo>
                <a:cubicBezTo>
                  <a:pt x="-13336" y="75977"/>
                  <a:pt x="95095" y="3593"/>
                  <a:pt x="173994" y="0"/>
                </a:cubicBezTo>
                <a:cubicBezTo>
                  <a:pt x="316153" y="-10787"/>
                  <a:pt x="632729" y="24749"/>
                  <a:pt x="764266" y="0"/>
                </a:cubicBezTo>
                <a:cubicBezTo>
                  <a:pt x="895803" y="-24749"/>
                  <a:pt x="1104774" y="-20883"/>
                  <a:pt x="1354539" y="0"/>
                </a:cubicBezTo>
                <a:cubicBezTo>
                  <a:pt x="1604304" y="20883"/>
                  <a:pt x="1874850" y="-14924"/>
                  <a:pt x="2083699" y="0"/>
                </a:cubicBezTo>
                <a:cubicBezTo>
                  <a:pt x="2292548" y="14924"/>
                  <a:pt x="2568158" y="14626"/>
                  <a:pt x="2847580" y="0"/>
                </a:cubicBezTo>
                <a:cubicBezTo>
                  <a:pt x="3127002" y="-14626"/>
                  <a:pt x="3347074" y="-11860"/>
                  <a:pt x="3646184" y="0"/>
                </a:cubicBezTo>
                <a:cubicBezTo>
                  <a:pt x="3744313" y="19180"/>
                  <a:pt x="3841973" y="83501"/>
                  <a:pt x="3820178" y="173994"/>
                </a:cubicBezTo>
                <a:cubicBezTo>
                  <a:pt x="3810731" y="324871"/>
                  <a:pt x="3831404" y="725391"/>
                  <a:pt x="3820178" y="869952"/>
                </a:cubicBezTo>
                <a:cubicBezTo>
                  <a:pt x="3818067" y="960071"/>
                  <a:pt x="3735233" y="1040077"/>
                  <a:pt x="3646184" y="1043946"/>
                </a:cubicBezTo>
                <a:cubicBezTo>
                  <a:pt x="3491618" y="1054578"/>
                  <a:pt x="3086111" y="1060845"/>
                  <a:pt x="2882302" y="1043946"/>
                </a:cubicBezTo>
                <a:cubicBezTo>
                  <a:pt x="2678493" y="1027047"/>
                  <a:pt x="2327623" y="1041776"/>
                  <a:pt x="2118420" y="1043946"/>
                </a:cubicBezTo>
                <a:cubicBezTo>
                  <a:pt x="1909217" y="1046116"/>
                  <a:pt x="1716356" y="1006054"/>
                  <a:pt x="1354539" y="1043946"/>
                </a:cubicBezTo>
                <a:cubicBezTo>
                  <a:pt x="992722" y="1081838"/>
                  <a:pt x="575807" y="1053964"/>
                  <a:pt x="173994" y="1043946"/>
                </a:cubicBezTo>
                <a:cubicBezTo>
                  <a:pt x="65567" y="1042625"/>
                  <a:pt x="1231" y="970452"/>
                  <a:pt x="0" y="869952"/>
                </a:cubicBezTo>
                <a:cubicBezTo>
                  <a:pt x="-1664" y="555064"/>
                  <a:pt x="-18473" y="380623"/>
                  <a:pt x="0" y="173994"/>
                </a:cubicBezTo>
                <a:close/>
              </a:path>
              <a:path extrusionOk="0" h="1043946" w="3820178">
                <a:moveTo>
                  <a:pt x="0" y="173994"/>
                </a:moveTo>
                <a:cubicBezTo>
                  <a:pt x="1174" y="74775"/>
                  <a:pt x="68555" y="9132"/>
                  <a:pt x="173994" y="0"/>
                </a:cubicBezTo>
                <a:cubicBezTo>
                  <a:pt x="540027" y="17624"/>
                  <a:pt x="737902" y="-37810"/>
                  <a:pt x="937876" y="0"/>
                </a:cubicBezTo>
                <a:cubicBezTo>
                  <a:pt x="1137850" y="37810"/>
                  <a:pt x="1446806" y="-33262"/>
                  <a:pt x="1701758" y="0"/>
                </a:cubicBezTo>
                <a:cubicBezTo>
                  <a:pt x="1956710" y="33262"/>
                  <a:pt x="2031500" y="-4976"/>
                  <a:pt x="2292030" y="0"/>
                </a:cubicBezTo>
                <a:cubicBezTo>
                  <a:pt x="2552560" y="4976"/>
                  <a:pt x="2601252" y="20785"/>
                  <a:pt x="2882302" y="0"/>
                </a:cubicBezTo>
                <a:cubicBezTo>
                  <a:pt x="3163352" y="-20785"/>
                  <a:pt x="3419157" y="-21072"/>
                  <a:pt x="3646184" y="0"/>
                </a:cubicBezTo>
                <a:cubicBezTo>
                  <a:pt x="3758014" y="-2298"/>
                  <a:pt x="3836431" y="80348"/>
                  <a:pt x="3820178" y="173994"/>
                </a:cubicBezTo>
                <a:cubicBezTo>
                  <a:pt x="3812408" y="423859"/>
                  <a:pt x="3835396" y="682246"/>
                  <a:pt x="3820178" y="869952"/>
                </a:cubicBezTo>
                <a:cubicBezTo>
                  <a:pt x="3838354" y="952650"/>
                  <a:pt x="3750232" y="1062408"/>
                  <a:pt x="3646184" y="1043946"/>
                </a:cubicBezTo>
                <a:cubicBezTo>
                  <a:pt x="3500153" y="1019902"/>
                  <a:pt x="3229217" y="1072971"/>
                  <a:pt x="3055912" y="1043946"/>
                </a:cubicBezTo>
                <a:cubicBezTo>
                  <a:pt x="2882607" y="1014921"/>
                  <a:pt x="2539721" y="1044525"/>
                  <a:pt x="2361474" y="1043946"/>
                </a:cubicBezTo>
                <a:cubicBezTo>
                  <a:pt x="2183227" y="1043367"/>
                  <a:pt x="1952435" y="1037838"/>
                  <a:pt x="1736479" y="1043946"/>
                </a:cubicBezTo>
                <a:cubicBezTo>
                  <a:pt x="1520524" y="1050054"/>
                  <a:pt x="1347526" y="1035142"/>
                  <a:pt x="1146207" y="1043946"/>
                </a:cubicBezTo>
                <a:cubicBezTo>
                  <a:pt x="944888" y="1052750"/>
                  <a:pt x="548795" y="1066056"/>
                  <a:pt x="173994" y="1043946"/>
                </a:cubicBezTo>
                <a:cubicBezTo>
                  <a:pt x="89629" y="1032568"/>
                  <a:pt x="-1872" y="967148"/>
                  <a:pt x="0" y="869952"/>
                </a:cubicBezTo>
                <a:cubicBezTo>
                  <a:pt x="-72" y="665514"/>
                  <a:pt x="34281" y="382135"/>
                  <a:pt x="0" y="173994"/>
                </a:cubicBezTo>
                <a:close/>
              </a:path>
            </a:pathLst>
          </a:custGeom>
          <a:solidFill>
            <a:schemeClr val="accent4"/>
          </a:solidFill>
          <a:ln cap="flat" cmpd="sng" w="28575">
            <a:solidFill>
              <a:schemeClr val="accent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600" u="none" cap="none" strike="noStrike">
                <a:solidFill>
                  <a:srgbClr val="0B0C0C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They hoped that it would help young people to feel </a:t>
            </a:r>
            <a:r>
              <a:rPr b="1" i="0" lang="en-GB" sz="1600" u="none" cap="none" strike="noStrike">
                <a:solidFill>
                  <a:srgbClr val="0B0C0C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ready for life </a:t>
            </a:r>
            <a:r>
              <a:rPr b="0" i="0" lang="en-GB" sz="1600" u="none" cap="none" strike="noStrike">
                <a:solidFill>
                  <a:srgbClr val="0B0C0C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after leaving school. </a:t>
            </a:r>
            <a:endParaRPr b="0" i="0" sz="16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11" name="Google Shape;111;p3"/>
          <p:cNvSpPr/>
          <p:nvPr/>
        </p:nvSpPr>
        <p:spPr>
          <a:xfrm>
            <a:off x="487417" y="1445867"/>
            <a:ext cx="3820177" cy="1043946"/>
          </a:xfrm>
          <a:custGeom>
            <a:rect b="b" l="l" r="r" t="t"/>
            <a:pathLst>
              <a:path extrusionOk="0" fill="none" h="1043946" w="3820177">
                <a:moveTo>
                  <a:pt x="0" y="173994"/>
                </a:moveTo>
                <a:cubicBezTo>
                  <a:pt x="21168" y="87291"/>
                  <a:pt x="73518" y="10184"/>
                  <a:pt x="173994" y="0"/>
                </a:cubicBezTo>
                <a:cubicBezTo>
                  <a:pt x="354385" y="-6936"/>
                  <a:pt x="749314" y="7344"/>
                  <a:pt x="937876" y="0"/>
                </a:cubicBezTo>
                <a:cubicBezTo>
                  <a:pt x="1126438" y="-7344"/>
                  <a:pt x="1345314" y="11719"/>
                  <a:pt x="1597591" y="0"/>
                </a:cubicBezTo>
                <a:cubicBezTo>
                  <a:pt x="1849869" y="-11719"/>
                  <a:pt x="2086139" y="-24029"/>
                  <a:pt x="2257307" y="0"/>
                </a:cubicBezTo>
                <a:cubicBezTo>
                  <a:pt x="2428475" y="24029"/>
                  <a:pt x="2631592" y="20482"/>
                  <a:pt x="2882301" y="0"/>
                </a:cubicBezTo>
                <a:cubicBezTo>
                  <a:pt x="3133010" y="-20482"/>
                  <a:pt x="3343091" y="-28318"/>
                  <a:pt x="3646183" y="0"/>
                </a:cubicBezTo>
                <a:cubicBezTo>
                  <a:pt x="3729525" y="-5145"/>
                  <a:pt x="3804131" y="63063"/>
                  <a:pt x="3820177" y="173994"/>
                </a:cubicBezTo>
                <a:cubicBezTo>
                  <a:pt x="3806970" y="503842"/>
                  <a:pt x="3815554" y="567094"/>
                  <a:pt x="3820177" y="869952"/>
                </a:cubicBezTo>
                <a:cubicBezTo>
                  <a:pt x="3809612" y="977587"/>
                  <a:pt x="3756071" y="1053480"/>
                  <a:pt x="3646183" y="1043946"/>
                </a:cubicBezTo>
                <a:cubicBezTo>
                  <a:pt x="3358103" y="1018765"/>
                  <a:pt x="3114012" y="1019516"/>
                  <a:pt x="2917023" y="1043946"/>
                </a:cubicBezTo>
                <a:cubicBezTo>
                  <a:pt x="2720034" y="1068376"/>
                  <a:pt x="2396253" y="1044971"/>
                  <a:pt x="2257307" y="1043946"/>
                </a:cubicBezTo>
                <a:cubicBezTo>
                  <a:pt x="2118361" y="1042921"/>
                  <a:pt x="1854077" y="1072226"/>
                  <a:pt x="1597591" y="1043946"/>
                </a:cubicBezTo>
                <a:cubicBezTo>
                  <a:pt x="1341105" y="1015666"/>
                  <a:pt x="1259837" y="1065723"/>
                  <a:pt x="937876" y="1043946"/>
                </a:cubicBezTo>
                <a:cubicBezTo>
                  <a:pt x="615916" y="1022169"/>
                  <a:pt x="454049" y="1030334"/>
                  <a:pt x="173994" y="1043946"/>
                </a:cubicBezTo>
                <a:cubicBezTo>
                  <a:pt x="82730" y="1050184"/>
                  <a:pt x="10232" y="966973"/>
                  <a:pt x="0" y="869952"/>
                </a:cubicBezTo>
                <a:cubicBezTo>
                  <a:pt x="21660" y="578815"/>
                  <a:pt x="-7466" y="435080"/>
                  <a:pt x="0" y="173994"/>
                </a:cubicBezTo>
                <a:close/>
              </a:path>
              <a:path extrusionOk="0" h="1043946" w="3820177">
                <a:moveTo>
                  <a:pt x="0" y="173994"/>
                </a:moveTo>
                <a:cubicBezTo>
                  <a:pt x="-2561" y="68005"/>
                  <a:pt x="63895" y="-11682"/>
                  <a:pt x="173994" y="0"/>
                </a:cubicBezTo>
                <a:cubicBezTo>
                  <a:pt x="354642" y="-6809"/>
                  <a:pt x="605222" y="-18270"/>
                  <a:pt x="798988" y="0"/>
                </a:cubicBezTo>
                <a:cubicBezTo>
                  <a:pt x="992754" y="18270"/>
                  <a:pt x="1117861" y="19093"/>
                  <a:pt x="1423982" y="0"/>
                </a:cubicBezTo>
                <a:cubicBezTo>
                  <a:pt x="1730103" y="-19093"/>
                  <a:pt x="1818619" y="11989"/>
                  <a:pt x="2048976" y="0"/>
                </a:cubicBezTo>
                <a:cubicBezTo>
                  <a:pt x="2279333" y="-11989"/>
                  <a:pt x="2503185" y="-30308"/>
                  <a:pt x="2673970" y="0"/>
                </a:cubicBezTo>
                <a:cubicBezTo>
                  <a:pt x="2844755" y="30308"/>
                  <a:pt x="3323092" y="-2463"/>
                  <a:pt x="3646183" y="0"/>
                </a:cubicBezTo>
                <a:cubicBezTo>
                  <a:pt x="3761032" y="3349"/>
                  <a:pt x="3819323" y="81310"/>
                  <a:pt x="3820177" y="173994"/>
                </a:cubicBezTo>
                <a:cubicBezTo>
                  <a:pt x="3819411" y="329578"/>
                  <a:pt x="3849065" y="607967"/>
                  <a:pt x="3820177" y="869952"/>
                </a:cubicBezTo>
                <a:cubicBezTo>
                  <a:pt x="3819906" y="972170"/>
                  <a:pt x="3745179" y="1037029"/>
                  <a:pt x="3646183" y="1043946"/>
                </a:cubicBezTo>
                <a:cubicBezTo>
                  <a:pt x="3474930" y="1055443"/>
                  <a:pt x="3225717" y="1069954"/>
                  <a:pt x="2917023" y="1043946"/>
                </a:cubicBezTo>
                <a:cubicBezTo>
                  <a:pt x="2608329" y="1017938"/>
                  <a:pt x="2498092" y="1069655"/>
                  <a:pt x="2326751" y="1043946"/>
                </a:cubicBezTo>
                <a:cubicBezTo>
                  <a:pt x="2155410" y="1018237"/>
                  <a:pt x="1837727" y="1064935"/>
                  <a:pt x="1632313" y="1043946"/>
                </a:cubicBezTo>
                <a:cubicBezTo>
                  <a:pt x="1426899" y="1022957"/>
                  <a:pt x="1242651" y="1030578"/>
                  <a:pt x="937876" y="1043946"/>
                </a:cubicBezTo>
                <a:cubicBezTo>
                  <a:pt x="633101" y="1057314"/>
                  <a:pt x="362955" y="1016033"/>
                  <a:pt x="173994" y="1043946"/>
                </a:cubicBezTo>
                <a:cubicBezTo>
                  <a:pt x="59347" y="1039977"/>
                  <a:pt x="-1900" y="968228"/>
                  <a:pt x="0" y="869952"/>
                </a:cubicBezTo>
                <a:cubicBezTo>
                  <a:pt x="13579" y="601600"/>
                  <a:pt x="14379" y="504853"/>
                  <a:pt x="0" y="173994"/>
                </a:cubicBezTo>
                <a:close/>
              </a:path>
            </a:pathLst>
          </a:custGeom>
          <a:solidFill>
            <a:schemeClr val="accent1"/>
          </a:solidFill>
          <a:ln cap="flat" cmpd="sng" w="28575">
            <a:solidFill>
              <a:schemeClr val="accen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In </a:t>
            </a:r>
            <a:r>
              <a:rPr b="1" i="0" lang="en-GB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2014</a:t>
            </a:r>
            <a:r>
              <a:rPr b="0" i="0" lang="en-GB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, the Government asked </a:t>
            </a:r>
            <a:r>
              <a:rPr b="1" i="0" lang="en-GB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schools</a:t>
            </a:r>
            <a:r>
              <a:rPr b="0" i="0" lang="en-GB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to </a:t>
            </a:r>
            <a:r>
              <a:rPr b="1" i="0" lang="en-GB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teach</a:t>
            </a:r>
            <a:r>
              <a:rPr b="0" i="0" lang="en-GB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b="1" i="0" lang="en-GB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young people </a:t>
            </a:r>
            <a:r>
              <a:rPr b="0" i="0" lang="en-GB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about </a:t>
            </a:r>
            <a:r>
              <a:rPr b="0" i="0" lang="en-GB" sz="1600" u="none" cap="none" strike="noStrike">
                <a:solidFill>
                  <a:srgbClr val="0B0C0C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British Values. </a:t>
            </a:r>
            <a:endParaRPr b="0" i="0" sz="16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2" name="Google Shape;112;p3"/>
          <p:cNvSpPr txBox="1"/>
          <p:nvPr/>
        </p:nvSpPr>
        <p:spPr>
          <a:xfrm>
            <a:off x="940222" y="232377"/>
            <a:ext cx="7885143" cy="5303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500"/>
              <a:buFont typeface="Century Gothic"/>
              <a:buNone/>
            </a:pPr>
            <a:r>
              <a:rPr b="1" i="0" lang="en-GB" sz="2500" u="none" cap="none" strike="noStrike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Be informed: What’s the meaning?</a:t>
            </a:r>
            <a:endParaRPr b="1" i="0" sz="2500" u="none" cap="none" strike="noStrike">
              <a:solidFill>
                <a:srgbClr val="FFFFFF"/>
              </a:solidFill>
              <a:highlight>
                <a:srgbClr val="FFFF00"/>
              </a:highlight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descr="A picture containing graphics, clock, drawing&#10;&#10;Description automatically generated" id="113" name="Google Shape;113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15383" y="61511"/>
            <a:ext cx="613877" cy="92009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Students running into school" id="114" name="Google Shape;114;p3"/>
          <p:cNvPicPr preferRelativeResize="0"/>
          <p:nvPr/>
        </p:nvPicPr>
        <p:blipFill rotWithShape="1">
          <a:blip r:embed="rId4">
            <a:alphaModFix/>
          </a:blip>
          <a:srcRect b="0" l="0" r="-135" t="0"/>
          <a:stretch/>
        </p:blipFill>
        <p:spPr>
          <a:xfrm>
            <a:off x="476401" y="2897436"/>
            <a:ext cx="8180181" cy="3536855"/>
          </a:xfrm>
          <a:prstGeom prst="rect">
            <a:avLst/>
          </a:prstGeom>
          <a:noFill/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Free Black Board photo and picture" id="120" name="Google Shape;120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990205"/>
            <a:ext cx="9144000" cy="586779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Free Chalkboard Wooden photo and picture" id="121" name="Google Shape;121;p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-1" y="977434"/>
            <a:ext cx="9144001" cy="5893336"/>
          </a:xfrm>
          <a:prstGeom prst="rect">
            <a:avLst/>
          </a:prstGeom>
          <a:noFill/>
          <a:ln>
            <a:noFill/>
          </a:ln>
        </p:spPr>
      </p:pic>
      <p:sp>
        <p:nvSpPr>
          <p:cNvPr id="122" name="Google Shape;122;p4"/>
          <p:cNvSpPr txBox="1"/>
          <p:nvPr/>
        </p:nvSpPr>
        <p:spPr>
          <a:xfrm>
            <a:off x="940222" y="232377"/>
            <a:ext cx="7885143" cy="5303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500"/>
              <a:buFont typeface="Century Gothic"/>
              <a:buNone/>
            </a:pPr>
            <a:r>
              <a:rPr b="1" i="0" lang="en-GB" sz="2500" u="none" cap="none" strike="noStrike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Be curious: Finding the value</a:t>
            </a:r>
            <a:endParaRPr b="1" i="0" sz="2500" u="none" cap="none" strike="noStrike">
              <a:solidFill>
                <a:srgbClr val="FFFFFF"/>
              </a:solidFill>
              <a:highlight>
                <a:srgbClr val="FFFF00"/>
              </a:highlight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23" name="Google Shape;123;p4"/>
          <p:cNvSpPr/>
          <p:nvPr/>
        </p:nvSpPr>
        <p:spPr>
          <a:xfrm>
            <a:off x="581131" y="1506426"/>
            <a:ext cx="2164262" cy="2024173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 cap="flat" cmpd="sng" w="28575">
            <a:solidFill>
              <a:schemeClr val="dk2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45700" lIns="36000" spcFirstLastPara="1" rIns="36000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16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30-second reflection…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6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Look at the five British Values and think about their meaning.</a:t>
            </a:r>
            <a:endParaRPr/>
          </a:p>
        </p:txBody>
      </p:sp>
      <p:pic>
        <p:nvPicPr>
          <p:cNvPr descr="A picture containing drawing&#10;&#10;Description automatically generated" id="124" name="Google Shape;124;p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1793" y="85488"/>
            <a:ext cx="906373" cy="872140"/>
          </a:xfrm>
          <a:prstGeom prst="rect">
            <a:avLst/>
          </a:prstGeom>
          <a:noFill/>
          <a:ln>
            <a:noFill/>
          </a:ln>
        </p:spPr>
      </p:pic>
      <p:sp>
        <p:nvSpPr>
          <p:cNvPr id="125" name="Google Shape;125;p4"/>
          <p:cNvSpPr txBox="1"/>
          <p:nvPr/>
        </p:nvSpPr>
        <p:spPr>
          <a:xfrm>
            <a:off x="6964893" y="655692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b="0" i="0" lang="en-GB" sz="10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©VotesforSchools2023</a:t>
            </a:r>
            <a:endParaRPr/>
          </a:p>
        </p:txBody>
      </p:sp>
      <p:sp>
        <p:nvSpPr>
          <p:cNvPr id="126" name="Google Shape;126;p4"/>
          <p:cNvSpPr txBox="1"/>
          <p:nvPr/>
        </p:nvSpPr>
        <p:spPr>
          <a:xfrm rot="-338390">
            <a:off x="3855129" y="1399214"/>
            <a:ext cx="2966017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4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Democracy</a:t>
            </a:r>
            <a:endParaRPr b="1" i="0" sz="4400" u="none" cap="none" strike="noStrik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4"/>
          <p:cNvSpPr txBox="1"/>
          <p:nvPr/>
        </p:nvSpPr>
        <p:spPr>
          <a:xfrm rot="257341">
            <a:off x="6722566" y="2315253"/>
            <a:ext cx="2066853" cy="13234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4000" u="none" cap="none" strike="noStrik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The rule of law</a:t>
            </a:r>
            <a:endParaRPr b="1" i="0" sz="4400" u="none" cap="none" strike="noStrike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8" name="Google Shape;128;p4"/>
          <p:cNvSpPr txBox="1"/>
          <p:nvPr/>
        </p:nvSpPr>
        <p:spPr>
          <a:xfrm rot="307265">
            <a:off x="3906221" y="3191828"/>
            <a:ext cx="2592299" cy="13234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4000" u="none" cap="none" strike="noStrike">
                <a:solidFill>
                  <a:schemeClr val="accent4"/>
                </a:solidFill>
                <a:latin typeface="Arial"/>
                <a:ea typeface="Arial"/>
                <a:cs typeface="Arial"/>
                <a:sym typeface="Arial"/>
              </a:rPr>
              <a:t>Individual liberty</a:t>
            </a:r>
            <a:endParaRPr b="1" i="0" sz="4400" u="none" cap="none" strike="noStrike">
              <a:solidFill>
                <a:schemeClr val="accent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9" name="Google Shape;129;p4"/>
          <p:cNvSpPr txBox="1"/>
          <p:nvPr/>
        </p:nvSpPr>
        <p:spPr>
          <a:xfrm rot="-446384">
            <a:off x="6439982" y="4174157"/>
            <a:ext cx="2521192" cy="13234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4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Mutual respect</a:t>
            </a:r>
            <a:endParaRPr b="1" i="0" sz="4400" u="none" cap="none" strike="noStrik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0" name="Google Shape;130;p4"/>
          <p:cNvSpPr txBox="1"/>
          <p:nvPr/>
        </p:nvSpPr>
        <p:spPr>
          <a:xfrm rot="-363075">
            <a:off x="3354979" y="5654632"/>
            <a:ext cx="4042143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4000" u="none" cap="none" strike="noStrik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Tolerance</a:t>
            </a:r>
            <a:endParaRPr b="1" i="0" sz="4400" u="none" cap="none" strike="noStrike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1" name="Google Shape;131;p4"/>
          <p:cNvSpPr/>
          <p:nvPr/>
        </p:nvSpPr>
        <p:spPr>
          <a:xfrm>
            <a:off x="564873" y="4099747"/>
            <a:ext cx="2180520" cy="2264089"/>
          </a:xfrm>
          <a:prstGeom prst="roundRect">
            <a:avLst>
              <a:gd fmla="val 16667" name="adj"/>
            </a:avLst>
          </a:prstGeom>
          <a:solidFill>
            <a:schemeClr val="accent5"/>
          </a:solidFill>
          <a:ln cap="flat" cmpd="sng" w="28575">
            <a:solidFill>
              <a:schemeClr val="lt2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45700" lIns="36000" spcFirstLastPara="1" rIns="36000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Guessing game…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Over the next few slides, use the picture to complete each word to reveal the British Value.</a:t>
            </a:r>
            <a:endParaRPr/>
          </a:p>
        </p:txBody>
      </p:sp>
    </p:spTree>
  </p:cSld>
  <p:clrMapOvr>
    <a:masterClrMapping/>
  </p:clrMapOvr>
  <p:transition spd="slow">
    <p:fade thruBlk="1"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5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Free Black Board photo and picture" id="137" name="Google Shape;137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990205"/>
            <a:ext cx="9144000" cy="586779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Megaphone outline" id="138" name="Google Shape;138;p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372046" y="2463414"/>
            <a:ext cx="2399908" cy="2399908"/>
          </a:xfrm>
          <a:prstGeom prst="rect">
            <a:avLst/>
          </a:prstGeom>
          <a:noFill/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</p:pic>
      <p:sp>
        <p:nvSpPr>
          <p:cNvPr id="139" name="Google Shape;139;p5"/>
          <p:cNvSpPr txBox="1"/>
          <p:nvPr/>
        </p:nvSpPr>
        <p:spPr>
          <a:xfrm>
            <a:off x="940222" y="232377"/>
            <a:ext cx="7885143" cy="5303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500"/>
              <a:buFont typeface="Century Gothic"/>
              <a:buNone/>
            </a:pPr>
            <a:r>
              <a:rPr b="1" i="0" lang="en-GB" sz="2500" u="none" cap="none" strike="noStrike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Be curious: Finding the value</a:t>
            </a:r>
            <a:endParaRPr b="1" i="0" sz="2500" u="none" cap="none" strike="noStrike">
              <a:solidFill>
                <a:srgbClr val="FFFFFF"/>
              </a:solidFill>
              <a:highlight>
                <a:srgbClr val="FFFF00"/>
              </a:highlight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descr="A picture containing drawing&#10;&#10;Description automatically generated" id="140" name="Google Shape;140;p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1793" y="85488"/>
            <a:ext cx="906373" cy="872140"/>
          </a:xfrm>
          <a:prstGeom prst="rect">
            <a:avLst/>
          </a:prstGeom>
          <a:noFill/>
          <a:ln>
            <a:noFill/>
          </a:ln>
        </p:spPr>
      </p:pic>
      <p:sp>
        <p:nvSpPr>
          <p:cNvPr id="141" name="Google Shape;141;p5"/>
          <p:cNvSpPr txBox="1"/>
          <p:nvPr/>
        </p:nvSpPr>
        <p:spPr>
          <a:xfrm>
            <a:off x="1366244" y="1289030"/>
            <a:ext cx="6411513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7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D _ _ _ _ _ _ _ _</a:t>
            </a:r>
            <a:endParaRPr b="1" i="0" sz="8000" u="none" cap="none" strike="noStrik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2" name="Google Shape;142;p5"/>
          <p:cNvSpPr txBox="1"/>
          <p:nvPr/>
        </p:nvSpPr>
        <p:spPr>
          <a:xfrm>
            <a:off x="6964893" y="655692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b="0" i="0" lang="en-GB" sz="10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©VotesforSchools2023</a:t>
            </a:r>
            <a:endParaRPr/>
          </a:p>
        </p:txBody>
      </p:sp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6"/>
          <p:cNvSpPr txBox="1"/>
          <p:nvPr/>
        </p:nvSpPr>
        <p:spPr>
          <a:xfrm>
            <a:off x="940222" y="232377"/>
            <a:ext cx="7885143" cy="5303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500"/>
              <a:buFont typeface="Century Gothic"/>
              <a:buNone/>
            </a:pPr>
            <a:r>
              <a:rPr b="1" i="0" lang="en-GB" sz="2500" u="none" cap="none" strike="noStrike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Be curious: Finding the value</a:t>
            </a:r>
            <a:endParaRPr b="1" i="0" sz="2500" u="none" cap="none" strike="noStrike">
              <a:solidFill>
                <a:srgbClr val="FFFFFF"/>
              </a:solidFill>
              <a:highlight>
                <a:srgbClr val="FFFF00"/>
              </a:highlight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descr="A picture containing drawing&#10;&#10;Description automatically generated" id="149" name="Google Shape;149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1793" y="85488"/>
            <a:ext cx="906373" cy="87214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Free Black Board photo and picture" id="150" name="Google Shape;150;p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0" y="990205"/>
            <a:ext cx="9144000" cy="5867795"/>
          </a:xfrm>
          <a:prstGeom prst="rect">
            <a:avLst/>
          </a:prstGeom>
          <a:noFill/>
          <a:ln>
            <a:noFill/>
          </a:ln>
        </p:spPr>
      </p:pic>
      <p:sp>
        <p:nvSpPr>
          <p:cNvPr id="151" name="Google Shape;151;p6"/>
          <p:cNvSpPr txBox="1"/>
          <p:nvPr/>
        </p:nvSpPr>
        <p:spPr>
          <a:xfrm>
            <a:off x="2369145" y="1289030"/>
            <a:ext cx="4405710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7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Democracy</a:t>
            </a:r>
            <a:endParaRPr b="1" i="0" sz="8000" u="none" cap="none" strike="noStrik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2" name="Google Shape;152;p6"/>
          <p:cNvSpPr txBox="1"/>
          <p:nvPr/>
        </p:nvSpPr>
        <p:spPr>
          <a:xfrm>
            <a:off x="6964893" y="655692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b="0" i="0" lang="en-GB" sz="10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©VotesforSchools2023</a:t>
            </a:r>
            <a:endParaRPr/>
          </a:p>
        </p:txBody>
      </p:sp>
      <p:sp>
        <p:nvSpPr>
          <p:cNvPr id="153" name="Google Shape;153;p6"/>
          <p:cNvSpPr txBox="1"/>
          <p:nvPr/>
        </p:nvSpPr>
        <p:spPr>
          <a:xfrm>
            <a:off x="544979" y="5174960"/>
            <a:ext cx="8065621" cy="13234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4000" u="none" cap="none" strike="noStrike">
                <a:solidFill>
                  <a:schemeClr val="accent3"/>
                </a:solidFill>
                <a:latin typeface="Arial"/>
                <a:ea typeface="Arial"/>
                <a:cs typeface="Arial"/>
                <a:sym typeface="Arial"/>
              </a:rPr>
              <a:t>When people have a say in how the Government run the country.</a:t>
            </a:r>
            <a:endParaRPr/>
          </a:p>
        </p:txBody>
      </p:sp>
      <p:pic>
        <p:nvPicPr>
          <p:cNvPr descr="Megaphone outline" id="154" name="Google Shape;154;p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372046" y="2463414"/>
            <a:ext cx="2399908" cy="2399908"/>
          </a:xfrm>
          <a:prstGeom prst="rect">
            <a:avLst/>
          </a:prstGeom>
          <a:noFill/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g311924eda06_0_0"/>
          <p:cNvSpPr txBox="1"/>
          <p:nvPr/>
        </p:nvSpPr>
        <p:spPr>
          <a:xfrm>
            <a:off x="940222" y="232377"/>
            <a:ext cx="7885200" cy="530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500"/>
              <a:buFont typeface="Century Gothic"/>
              <a:buNone/>
            </a:pPr>
            <a:r>
              <a:rPr b="1" i="0" lang="en-GB" sz="2500" u="none" cap="none" strike="noStrike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Be curious: Finding the value</a:t>
            </a:r>
            <a:endParaRPr b="1" i="0" sz="2500" u="none" cap="none" strike="noStrike">
              <a:solidFill>
                <a:srgbClr val="FFFFFF"/>
              </a:solidFill>
              <a:highlight>
                <a:srgbClr val="FFFF00"/>
              </a:highlight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descr="A picture containing drawing&#10;&#10;Description automatically generated" id="161" name="Google Shape;161;g311924eda06_0_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1793" y="85488"/>
            <a:ext cx="906373" cy="87214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Free Black Board photo and picture" id="162" name="Google Shape;162;g311924eda06_0_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0" y="990205"/>
            <a:ext cx="9144000" cy="5867794"/>
          </a:xfrm>
          <a:prstGeom prst="rect">
            <a:avLst/>
          </a:prstGeom>
          <a:noFill/>
          <a:ln>
            <a:noFill/>
          </a:ln>
        </p:spPr>
      </p:pic>
      <p:sp>
        <p:nvSpPr>
          <p:cNvPr id="163" name="Google Shape;163;g311924eda06_0_0"/>
          <p:cNvSpPr txBox="1"/>
          <p:nvPr/>
        </p:nvSpPr>
        <p:spPr>
          <a:xfrm>
            <a:off x="240802" y="1110225"/>
            <a:ext cx="6163200" cy="12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72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Democracy</a:t>
            </a:r>
            <a:endParaRPr b="1" i="0" sz="8000" u="none" cap="none" strike="noStrik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4" name="Google Shape;164;g311924eda06_0_0"/>
          <p:cNvSpPr txBox="1"/>
          <p:nvPr/>
        </p:nvSpPr>
        <p:spPr>
          <a:xfrm>
            <a:off x="6964893" y="655692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b="0" i="0" lang="en-GB" sz="10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©VotesforSchools2023</a:t>
            </a:r>
            <a:endParaRPr/>
          </a:p>
        </p:txBody>
      </p:sp>
      <p:sp>
        <p:nvSpPr>
          <p:cNvPr id="165" name="Google Shape;165;g311924eda06_0_0"/>
          <p:cNvSpPr txBox="1"/>
          <p:nvPr/>
        </p:nvSpPr>
        <p:spPr>
          <a:xfrm>
            <a:off x="5771950" y="2310825"/>
            <a:ext cx="3123000" cy="3170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4000">
                <a:solidFill>
                  <a:schemeClr val="accent3"/>
                </a:solidFill>
              </a:rPr>
              <a:t>How do we show democracy at St Mary’s?</a:t>
            </a:r>
            <a:endParaRPr/>
          </a:p>
        </p:txBody>
      </p:sp>
      <p:pic>
        <p:nvPicPr>
          <p:cNvPr descr="Megaphone outline" id="166" name="Google Shape;166;g311924eda06_0_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372046" y="2463414"/>
            <a:ext cx="2399908" cy="2399908"/>
          </a:xfrm>
          <a:prstGeom prst="rect">
            <a:avLst/>
          </a:prstGeom>
          <a:noFill/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</p:pic>
      <p:sp>
        <p:nvSpPr>
          <p:cNvPr id="167" name="Google Shape;167;g311924eda06_0_0"/>
          <p:cNvSpPr txBox="1"/>
          <p:nvPr/>
        </p:nvSpPr>
        <p:spPr>
          <a:xfrm>
            <a:off x="460350" y="4310300"/>
            <a:ext cx="3058500" cy="2246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>
                <a:solidFill>
                  <a:srgbClr val="E5E500"/>
                </a:solidFill>
              </a:rPr>
              <a:t>Weekly Debate</a:t>
            </a:r>
            <a:endParaRPr sz="3000">
              <a:solidFill>
                <a:srgbClr val="E5E5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000">
              <a:solidFill>
                <a:srgbClr val="E5E5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000">
                <a:solidFill>
                  <a:srgbClr val="E5E500"/>
                </a:solidFill>
              </a:rPr>
              <a:t>Pupil ambassadors</a:t>
            </a:r>
            <a:endParaRPr sz="3000">
              <a:solidFill>
                <a:srgbClr val="E5E5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000">
              <a:solidFill>
                <a:srgbClr val="E5E500"/>
              </a:solidFill>
            </a:endParaRPr>
          </a:p>
        </p:txBody>
      </p:sp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Free Black Board photo and picture" id="173" name="Google Shape;173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990205"/>
            <a:ext cx="9144000" cy="586779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Scales of justice outline" id="174" name="Google Shape;174;p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372046" y="2514718"/>
            <a:ext cx="2399908" cy="2399908"/>
          </a:xfrm>
          <a:prstGeom prst="rect">
            <a:avLst/>
          </a:prstGeom>
          <a:noFill/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</p:pic>
      <p:sp>
        <p:nvSpPr>
          <p:cNvPr id="175" name="Google Shape;175;p7"/>
          <p:cNvSpPr txBox="1"/>
          <p:nvPr/>
        </p:nvSpPr>
        <p:spPr>
          <a:xfrm>
            <a:off x="940222" y="232377"/>
            <a:ext cx="7885143" cy="5303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500"/>
              <a:buFont typeface="Century Gothic"/>
              <a:buNone/>
            </a:pPr>
            <a:r>
              <a:rPr b="1" i="0" lang="en-GB" sz="2500" u="none" cap="none" strike="noStrike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Be curious: Finding the value</a:t>
            </a:r>
            <a:endParaRPr b="1" i="0" sz="2500" u="none" cap="none" strike="noStrike">
              <a:solidFill>
                <a:srgbClr val="FFFFFF"/>
              </a:solidFill>
              <a:highlight>
                <a:srgbClr val="FFFF00"/>
              </a:highlight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descr="A picture containing drawing&#10;&#10;Description automatically generated" id="176" name="Google Shape;176;p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1793" y="85488"/>
            <a:ext cx="906373" cy="872140"/>
          </a:xfrm>
          <a:prstGeom prst="rect">
            <a:avLst/>
          </a:prstGeom>
          <a:noFill/>
          <a:ln>
            <a:noFill/>
          </a:ln>
        </p:spPr>
      </p:pic>
      <p:sp>
        <p:nvSpPr>
          <p:cNvPr id="177" name="Google Shape;177;p7"/>
          <p:cNvSpPr txBox="1"/>
          <p:nvPr/>
        </p:nvSpPr>
        <p:spPr>
          <a:xfrm>
            <a:off x="1019137" y="1289030"/>
            <a:ext cx="7105727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7200" u="none" cap="none" strike="noStrik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The Rule of L _ _</a:t>
            </a:r>
            <a:endParaRPr b="1" i="0" sz="8000" u="none" cap="none" strike="noStrike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8" name="Google Shape;178;p7"/>
          <p:cNvSpPr txBox="1"/>
          <p:nvPr/>
        </p:nvSpPr>
        <p:spPr>
          <a:xfrm>
            <a:off x="6964893" y="655692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b="0" i="0" lang="en-GB" sz="10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©VotesforSchools2023</a:t>
            </a:r>
            <a:endParaRPr/>
          </a:p>
        </p:txBody>
      </p:sp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8"/>
          <p:cNvSpPr txBox="1"/>
          <p:nvPr/>
        </p:nvSpPr>
        <p:spPr>
          <a:xfrm>
            <a:off x="940222" y="232377"/>
            <a:ext cx="7885143" cy="5303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500"/>
              <a:buFont typeface="Century Gothic"/>
              <a:buNone/>
            </a:pPr>
            <a:r>
              <a:rPr b="1" i="0" lang="en-GB" sz="2500" u="none" cap="none" strike="noStrike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Be curious: Finding the value</a:t>
            </a:r>
            <a:endParaRPr b="1" i="0" sz="2500" u="none" cap="none" strike="noStrike">
              <a:solidFill>
                <a:srgbClr val="FFFFFF"/>
              </a:solidFill>
              <a:highlight>
                <a:srgbClr val="FFFF00"/>
              </a:highlight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descr="A picture containing drawing&#10;&#10;Description automatically generated" id="185" name="Google Shape;185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1793" y="85488"/>
            <a:ext cx="906373" cy="87214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Free Black Board photo and picture" id="186" name="Google Shape;186;p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0" y="990205"/>
            <a:ext cx="9144000" cy="5867795"/>
          </a:xfrm>
          <a:prstGeom prst="rect">
            <a:avLst/>
          </a:prstGeom>
          <a:noFill/>
          <a:ln>
            <a:noFill/>
          </a:ln>
        </p:spPr>
      </p:pic>
      <p:sp>
        <p:nvSpPr>
          <p:cNvPr id="187" name="Google Shape;187;p8"/>
          <p:cNvSpPr txBox="1"/>
          <p:nvPr/>
        </p:nvSpPr>
        <p:spPr>
          <a:xfrm>
            <a:off x="1366244" y="1289030"/>
            <a:ext cx="6411513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7200" u="none" cap="none" strike="noStrik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The Rule of Law</a:t>
            </a:r>
            <a:endParaRPr b="1" i="0" sz="8000" u="none" cap="none" strike="noStrike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8" name="Google Shape;188;p8"/>
          <p:cNvSpPr txBox="1"/>
          <p:nvPr/>
        </p:nvSpPr>
        <p:spPr>
          <a:xfrm>
            <a:off x="6964893" y="655692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b="0" i="0" lang="en-GB" sz="10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©VotesforSchools2023</a:t>
            </a:r>
            <a:endParaRPr/>
          </a:p>
        </p:txBody>
      </p:sp>
      <p:sp>
        <p:nvSpPr>
          <p:cNvPr id="189" name="Google Shape;189;p8"/>
          <p:cNvSpPr txBox="1"/>
          <p:nvPr/>
        </p:nvSpPr>
        <p:spPr>
          <a:xfrm>
            <a:off x="544979" y="5174960"/>
            <a:ext cx="8065621" cy="13234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4000" u="none" cap="none" strike="noStrike">
                <a:solidFill>
                  <a:schemeClr val="accent3"/>
                </a:solidFill>
                <a:latin typeface="Arial"/>
                <a:ea typeface="Arial"/>
                <a:cs typeface="Arial"/>
                <a:sym typeface="Arial"/>
              </a:rPr>
              <a:t>Following the rules that are in place in the UK.</a:t>
            </a:r>
            <a:endParaRPr/>
          </a:p>
        </p:txBody>
      </p:sp>
      <p:pic>
        <p:nvPicPr>
          <p:cNvPr descr="Scales of justice outline" id="190" name="Google Shape;190;p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372046" y="2514718"/>
            <a:ext cx="2399908" cy="2399908"/>
          </a:xfrm>
          <a:prstGeom prst="rect">
            <a:avLst/>
          </a:prstGeom>
          <a:noFill/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g311924eda06_0_12"/>
          <p:cNvSpPr txBox="1"/>
          <p:nvPr/>
        </p:nvSpPr>
        <p:spPr>
          <a:xfrm>
            <a:off x="940222" y="232377"/>
            <a:ext cx="7885200" cy="530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500"/>
              <a:buFont typeface="Century Gothic"/>
              <a:buNone/>
            </a:pPr>
            <a:r>
              <a:rPr b="1" i="0" lang="en-GB" sz="2500" u="none" cap="none" strike="noStrike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Be curious: Finding the value</a:t>
            </a:r>
            <a:endParaRPr b="1" i="0" sz="2500" u="none" cap="none" strike="noStrike">
              <a:solidFill>
                <a:srgbClr val="FFFFFF"/>
              </a:solidFill>
              <a:highlight>
                <a:srgbClr val="FFFF00"/>
              </a:highlight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descr="A picture containing drawing&#10;&#10;Description automatically generated" id="197" name="Google Shape;197;g311924eda06_0_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1793" y="85488"/>
            <a:ext cx="906373" cy="87214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Free Black Board photo and picture" id="198" name="Google Shape;198;g311924eda06_0_1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0" y="990205"/>
            <a:ext cx="9144000" cy="5867794"/>
          </a:xfrm>
          <a:prstGeom prst="rect">
            <a:avLst/>
          </a:prstGeom>
          <a:noFill/>
          <a:ln>
            <a:noFill/>
          </a:ln>
        </p:spPr>
      </p:pic>
      <p:sp>
        <p:nvSpPr>
          <p:cNvPr id="199" name="Google Shape;199;g311924eda06_0_12"/>
          <p:cNvSpPr txBox="1"/>
          <p:nvPr/>
        </p:nvSpPr>
        <p:spPr>
          <a:xfrm>
            <a:off x="91801" y="1210200"/>
            <a:ext cx="7560300" cy="12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7200" u="none" cap="none" strike="noStrik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The Rule of Law</a:t>
            </a:r>
            <a:endParaRPr b="1" i="0" sz="8000" u="none" cap="none" strike="noStrike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0" name="Google Shape;200;g311924eda06_0_12"/>
          <p:cNvSpPr txBox="1"/>
          <p:nvPr/>
        </p:nvSpPr>
        <p:spPr>
          <a:xfrm>
            <a:off x="6964893" y="655692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b="0" i="0" lang="en-GB" sz="10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©VotesforSchools2023</a:t>
            </a:r>
            <a:endParaRPr/>
          </a:p>
        </p:txBody>
      </p:sp>
      <p:sp>
        <p:nvSpPr>
          <p:cNvPr id="201" name="Google Shape;201;g311924eda06_0_12"/>
          <p:cNvSpPr txBox="1"/>
          <p:nvPr/>
        </p:nvSpPr>
        <p:spPr>
          <a:xfrm>
            <a:off x="5647200" y="2858225"/>
            <a:ext cx="3294300" cy="2555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4000">
                <a:solidFill>
                  <a:schemeClr val="accent3"/>
                </a:solidFill>
              </a:rPr>
              <a:t>How do we follow rules at St Mary’s?</a:t>
            </a:r>
            <a:endParaRPr/>
          </a:p>
        </p:txBody>
      </p:sp>
      <p:pic>
        <p:nvPicPr>
          <p:cNvPr descr="Scales of justice outline" id="202" name="Google Shape;202;g311924eda06_0_1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372046" y="2514718"/>
            <a:ext cx="2399908" cy="2399908"/>
          </a:xfrm>
          <a:prstGeom prst="rect">
            <a:avLst/>
          </a:prstGeom>
          <a:noFill/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</p:pic>
      <p:sp>
        <p:nvSpPr>
          <p:cNvPr id="203" name="Google Shape;203;g311924eda06_0_12"/>
          <p:cNvSpPr txBox="1"/>
          <p:nvPr/>
        </p:nvSpPr>
        <p:spPr>
          <a:xfrm>
            <a:off x="507650" y="4310300"/>
            <a:ext cx="3074400" cy="2246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500">
                <a:solidFill>
                  <a:srgbClr val="E5E500"/>
                </a:solidFill>
              </a:rPr>
              <a:t>Classroom rules</a:t>
            </a:r>
            <a:endParaRPr sz="2500">
              <a:solidFill>
                <a:srgbClr val="E5E5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500">
                <a:solidFill>
                  <a:srgbClr val="E5E500"/>
                </a:solidFill>
              </a:rPr>
              <a:t>School mission - Live, Love, Believe</a:t>
            </a:r>
            <a:endParaRPr sz="2500">
              <a:solidFill>
                <a:srgbClr val="E5E5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500">
                <a:solidFill>
                  <a:srgbClr val="E5E500"/>
                </a:solidFill>
              </a:rPr>
              <a:t>Beehaviour code - Be kind, Be respectful, Be ready</a:t>
            </a:r>
            <a:endParaRPr sz="2500">
              <a:solidFill>
                <a:srgbClr val="E5E500"/>
              </a:solidFill>
            </a:endParaRPr>
          </a:p>
        </p:txBody>
      </p:sp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Free Black Board photo and picture" id="209" name="Google Shape;209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990205"/>
            <a:ext cx="9144000" cy="586779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Man outline" id="210" name="Google Shape;210;p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490290" y="2624478"/>
            <a:ext cx="2163421" cy="2163421"/>
          </a:xfrm>
          <a:prstGeom prst="rect">
            <a:avLst/>
          </a:prstGeom>
          <a:noFill/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</p:pic>
      <p:sp>
        <p:nvSpPr>
          <p:cNvPr id="211" name="Google Shape;211;p9"/>
          <p:cNvSpPr txBox="1"/>
          <p:nvPr/>
        </p:nvSpPr>
        <p:spPr>
          <a:xfrm>
            <a:off x="940222" y="232377"/>
            <a:ext cx="7885143" cy="5303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500"/>
              <a:buFont typeface="Century Gothic"/>
              <a:buNone/>
            </a:pPr>
            <a:r>
              <a:rPr b="1" i="0" lang="en-GB" sz="2500" u="none" cap="none" strike="noStrike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Be curious: Finding the value</a:t>
            </a:r>
            <a:endParaRPr b="1" i="0" sz="2500" u="none" cap="none" strike="noStrike">
              <a:solidFill>
                <a:srgbClr val="FFFFFF"/>
              </a:solidFill>
              <a:highlight>
                <a:srgbClr val="FFFF00"/>
              </a:highlight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descr="A picture containing drawing&#10;&#10;Description automatically generated" id="212" name="Google Shape;212;p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1793" y="85488"/>
            <a:ext cx="906373" cy="872140"/>
          </a:xfrm>
          <a:prstGeom prst="rect">
            <a:avLst/>
          </a:prstGeom>
          <a:noFill/>
          <a:ln>
            <a:noFill/>
          </a:ln>
        </p:spPr>
      </p:pic>
      <p:sp>
        <p:nvSpPr>
          <p:cNvPr id="213" name="Google Shape;213;p9"/>
          <p:cNvSpPr txBox="1"/>
          <p:nvPr/>
        </p:nvSpPr>
        <p:spPr>
          <a:xfrm>
            <a:off x="571501" y="1289030"/>
            <a:ext cx="8000999" cy="110799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6600" u="none" cap="none" strike="noStrike">
                <a:solidFill>
                  <a:schemeClr val="accent4"/>
                </a:solidFill>
                <a:latin typeface="Arial"/>
                <a:ea typeface="Arial"/>
                <a:cs typeface="Arial"/>
                <a:sym typeface="Arial"/>
              </a:rPr>
              <a:t>Individual L _ _ _ _ _ _</a:t>
            </a:r>
            <a:endParaRPr b="1" i="0" sz="7200" u="none" cap="none" strike="noStrike">
              <a:solidFill>
                <a:schemeClr val="accent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4" name="Google Shape;214;p9"/>
          <p:cNvSpPr txBox="1"/>
          <p:nvPr/>
        </p:nvSpPr>
        <p:spPr>
          <a:xfrm>
            <a:off x="6964893" y="655692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b="0" i="0" lang="en-GB" sz="10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©VotesforSchools2023</a:t>
            </a:r>
            <a:endParaRPr/>
          </a:p>
        </p:txBody>
      </p:sp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9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Free Black Board photo and picture" id="220" name="Google Shape;220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990205"/>
            <a:ext cx="9144000" cy="586779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Man outline" id="221" name="Google Shape;221;p1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490290" y="2624478"/>
            <a:ext cx="2163421" cy="2163421"/>
          </a:xfrm>
          <a:prstGeom prst="rect">
            <a:avLst/>
          </a:prstGeom>
          <a:noFill/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</p:pic>
      <p:sp>
        <p:nvSpPr>
          <p:cNvPr id="222" name="Google Shape;222;p10"/>
          <p:cNvSpPr txBox="1"/>
          <p:nvPr/>
        </p:nvSpPr>
        <p:spPr>
          <a:xfrm>
            <a:off x="940222" y="232377"/>
            <a:ext cx="7885143" cy="5303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500"/>
              <a:buFont typeface="Century Gothic"/>
              <a:buNone/>
            </a:pPr>
            <a:r>
              <a:rPr b="1" i="0" lang="en-GB" sz="2500" u="none" cap="none" strike="noStrike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Be curious: Finding the value</a:t>
            </a:r>
            <a:endParaRPr b="1" i="0" sz="2500" u="none" cap="none" strike="noStrike">
              <a:solidFill>
                <a:srgbClr val="FFFFFF"/>
              </a:solidFill>
              <a:highlight>
                <a:srgbClr val="FFFF00"/>
              </a:highlight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descr="A picture containing drawing&#10;&#10;Description automatically generated" id="223" name="Google Shape;223;p1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1793" y="85488"/>
            <a:ext cx="906373" cy="872140"/>
          </a:xfrm>
          <a:prstGeom prst="rect">
            <a:avLst/>
          </a:prstGeom>
          <a:noFill/>
          <a:ln>
            <a:noFill/>
          </a:ln>
        </p:spPr>
      </p:pic>
      <p:sp>
        <p:nvSpPr>
          <p:cNvPr id="224" name="Google Shape;224;p10"/>
          <p:cNvSpPr txBox="1"/>
          <p:nvPr/>
        </p:nvSpPr>
        <p:spPr>
          <a:xfrm>
            <a:off x="571501" y="1289030"/>
            <a:ext cx="8000999" cy="110799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6600" u="none" cap="none" strike="noStrike">
                <a:solidFill>
                  <a:schemeClr val="accent4"/>
                </a:solidFill>
                <a:latin typeface="Arial"/>
                <a:ea typeface="Arial"/>
                <a:cs typeface="Arial"/>
                <a:sym typeface="Arial"/>
              </a:rPr>
              <a:t>Individual Liberty</a:t>
            </a:r>
            <a:endParaRPr b="1" i="0" sz="7200" u="none" cap="none" strike="noStrike">
              <a:solidFill>
                <a:schemeClr val="accent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5" name="Google Shape;225;p10"/>
          <p:cNvSpPr txBox="1"/>
          <p:nvPr/>
        </p:nvSpPr>
        <p:spPr>
          <a:xfrm>
            <a:off x="6964893" y="655692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b="0" i="0" lang="en-GB" sz="10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©VotesforSchools2023</a:t>
            </a:r>
            <a:endParaRPr/>
          </a:p>
        </p:txBody>
      </p:sp>
      <p:sp>
        <p:nvSpPr>
          <p:cNvPr id="226" name="Google Shape;226;p10"/>
          <p:cNvSpPr txBox="1"/>
          <p:nvPr/>
        </p:nvSpPr>
        <p:spPr>
          <a:xfrm>
            <a:off x="544979" y="5174960"/>
            <a:ext cx="8065621" cy="13234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4000" u="none" cap="none" strike="noStrike">
                <a:solidFill>
                  <a:schemeClr val="accent3"/>
                </a:solidFill>
                <a:latin typeface="Arial"/>
                <a:ea typeface="Arial"/>
                <a:cs typeface="Arial"/>
                <a:sym typeface="Arial"/>
              </a:rPr>
              <a:t>The freedom to make choices about your life.</a:t>
            </a:r>
            <a:endParaRPr/>
          </a:p>
        </p:txBody>
      </p:sp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Free Black Board photo and picture" id="232" name="Google Shape;232;g311924eda06_0_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990205"/>
            <a:ext cx="9144000" cy="5867794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Man outline" id="233" name="Google Shape;233;g311924eda06_0_2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490290" y="2624478"/>
            <a:ext cx="2163421" cy="2163421"/>
          </a:xfrm>
          <a:prstGeom prst="rect">
            <a:avLst/>
          </a:prstGeom>
          <a:noFill/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</p:pic>
      <p:sp>
        <p:nvSpPr>
          <p:cNvPr id="234" name="Google Shape;234;g311924eda06_0_24"/>
          <p:cNvSpPr txBox="1"/>
          <p:nvPr/>
        </p:nvSpPr>
        <p:spPr>
          <a:xfrm>
            <a:off x="940222" y="232377"/>
            <a:ext cx="7885200" cy="530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500"/>
              <a:buFont typeface="Century Gothic"/>
              <a:buNone/>
            </a:pPr>
            <a:r>
              <a:rPr b="1" i="0" lang="en-GB" sz="2500" u="none" cap="none" strike="noStrike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Be curious: Finding the value</a:t>
            </a:r>
            <a:endParaRPr b="1" i="0" sz="2500" u="none" cap="none" strike="noStrike">
              <a:solidFill>
                <a:srgbClr val="FFFFFF"/>
              </a:solidFill>
              <a:highlight>
                <a:srgbClr val="FFFF00"/>
              </a:highlight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descr="A picture containing drawing&#10;&#10;Description automatically generated" id="235" name="Google Shape;235;g311924eda06_0_2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1793" y="85488"/>
            <a:ext cx="906373" cy="872140"/>
          </a:xfrm>
          <a:prstGeom prst="rect">
            <a:avLst/>
          </a:prstGeom>
          <a:noFill/>
          <a:ln>
            <a:noFill/>
          </a:ln>
        </p:spPr>
      </p:pic>
      <p:sp>
        <p:nvSpPr>
          <p:cNvPr id="236" name="Google Shape;236;g311924eda06_0_24"/>
          <p:cNvSpPr txBox="1"/>
          <p:nvPr/>
        </p:nvSpPr>
        <p:spPr>
          <a:xfrm>
            <a:off x="91801" y="990205"/>
            <a:ext cx="8001000" cy="1108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6600" u="none" cap="none" strike="noStrike">
                <a:solidFill>
                  <a:schemeClr val="accent4"/>
                </a:solidFill>
                <a:latin typeface="Arial"/>
                <a:ea typeface="Arial"/>
                <a:cs typeface="Arial"/>
                <a:sym typeface="Arial"/>
              </a:rPr>
              <a:t>Individual Liberty</a:t>
            </a:r>
            <a:endParaRPr b="1" i="0" sz="7200" u="none" cap="none" strike="noStrike">
              <a:solidFill>
                <a:schemeClr val="accent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7" name="Google Shape;237;g311924eda06_0_24"/>
          <p:cNvSpPr txBox="1"/>
          <p:nvPr/>
        </p:nvSpPr>
        <p:spPr>
          <a:xfrm>
            <a:off x="6964893" y="655692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b="0" i="0" lang="en-GB" sz="10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©VotesforSchools2023</a:t>
            </a:r>
            <a:endParaRPr/>
          </a:p>
        </p:txBody>
      </p:sp>
      <p:sp>
        <p:nvSpPr>
          <p:cNvPr id="238" name="Google Shape;238;g311924eda06_0_24"/>
          <p:cNvSpPr txBox="1"/>
          <p:nvPr/>
        </p:nvSpPr>
        <p:spPr>
          <a:xfrm>
            <a:off x="5126952" y="2646550"/>
            <a:ext cx="3814500" cy="1939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4000">
                <a:solidFill>
                  <a:schemeClr val="accent3"/>
                </a:solidFill>
              </a:rPr>
              <a:t>Do you make choices at St Mary’s?</a:t>
            </a:r>
            <a:endParaRPr/>
          </a:p>
        </p:txBody>
      </p:sp>
      <p:sp>
        <p:nvSpPr>
          <p:cNvPr id="239" name="Google Shape;239;g311924eda06_0_24"/>
          <p:cNvSpPr txBox="1"/>
          <p:nvPr/>
        </p:nvSpPr>
        <p:spPr>
          <a:xfrm>
            <a:off x="381525" y="4026525"/>
            <a:ext cx="3452700" cy="2443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700">
                <a:solidFill>
                  <a:srgbClr val="E5E500"/>
                </a:solidFill>
              </a:rPr>
              <a:t>Pupil Voice</a:t>
            </a:r>
            <a:endParaRPr sz="2700">
              <a:solidFill>
                <a:srgbClr val="E5E5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700">
                <a:solidFill>
                  <a:srgbClr val="E5E500"/>
                </a:solidFill>
              </a:rPr>
              <a:t>Fundraising</a:t>
            </a:r>
            <a:endParaRPr sz="2700">
              <a:solidFill>
                <a:srgbClr val="E5E5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700">
                <a:solidFill>
                  <a:srgbClr val="E5E500"/>
                </a:solidFill>
              </a:rPr>
              <a:t>Challenge in lessons</a:t>
            </a:r>
            <a:endParaRPr sz="2700">
              <a:solidFill>
                <a:srgbClr val="E5E5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700">
                <a:solidFill>
                  <a:srgbClr val="E5E500"/>
                </a:solidFill>
              </a:rPr>
              <a:t>Friendships </a:t>
            </a:r>
            <a:endParaRPr sz="2700">
              <a:solidFill>
                <a:srgbClr val="E5E5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700">
                <a:solidFill>
                  <a:srgbClr val="E5E500"/>
                </a:solidFill>
              </a:rPr>
              <a:t>Behaviour choices</a:t>
            </a:r>
            <a:endParaRPr sz="2700">
              <a:solidFill>
                <a:srgbClr val="E5E500"/>
              </a:solidFill>
            </a:endParaRPr>
          </a:p>
        </p:txBody>
      </p:sp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Free Black Board photo and picture" id="245" name="Google Shape;245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990205"/>
            <a:ext cx="9144000" cy="5867795"/>
          </a:xfrm>
          <a:prstGeom prst="rect">
            <a:avLst/>
          </a:prstGeom>
          <a:noFill/>
          <a:ln>
            <a:noFill/>
          </a:ln>
        </p:spPr>
      </p:pic>
      <p:sp>
        <p:nvSpPr>
          <p:cNvPr id="246" name="Google Shape;246;p11"/>
          <p:cNvSpPr txBox="1"/>
          <p:nvPr/>
        </p:nvSpPr>
        <p:spPr>
          <a:xfrm>
            <a:off x="940222" y="232377"/>
            <a:ext cx="7885143" cy="5303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500"/>
              <a:buFont typeface="Century Gothic"/>
              <a:buNone/>
            </a:pPr>
            <a:r>
              <a:rPr b="1" i="0" lang="en-GB" sz="2500" u="none" cap="none" strike="noStrike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Be curious: Finding the value</a:t>
            </a:r>
            <a:endParaRPr b="1" i="0" sz="2500" u="none" cap="none" strike="noStrike">
              <a:solidFill>
                <a:srgbClr val="FFFFFF"/>
              </a:solidFill>
              <a:highlight>
                <a:srgbClr val="FFFF00"/>
              </a:highlight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descr="A picture containing drawing&#10;&#10;Description automatically generated" id="247" name="Google Shape;247;p1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1793" y="85488"/>
            <a:ext cx="906373" cy="872140"/>
          </a:xfrm>
          <a:prstGeom prst="rect">
            <a:avLst/>
          </a:prstGeom>
          <a:noFill/>
          <a:ln>
            <a:noFill/>
          </a:ln>
        </p:spPr>
      </p:pic>
      <p:sp>
        <p:nvSpPr>
          <p:cNvPr id="248" name="Google Shape;248;p11"/>
          <p:cNvSpPr txBox="1"/>
          <p:nvPr/>
        </p:nvSpPr>
        <p:spPr>
          <a:xfrm>
            <a:off x="571501" y="1289030"/>
            <a:ext cx="8000999" cy="110799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6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Mutual R _ _ _ _ _ _</a:t>
            </a:r>
            <a:endParaRPr b="1" i="0" sz="7200" u="none" cap="none" strike="noStrik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9" name="Google Shape;249;p11"/>
          <p:cNvSpPr txBox="1"/>
          <p:nvPr/>
        </p:nvSpPr>
        <p:spPr>
          <a:xfrm>
            <a:off x="6964893" y="655692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b="0" i="0" lang="en-GB" sz="10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©VotesforSchools2023</a:t>
            </a:r>
            <a:endParaRPr/>
          </a:p>
        </p:txBody>
      </p:sp>
      <p:pic>
        <p:nvPicPr>
          <p:cNvPr descr="Handshake outline" id="250" name="Google Shape;250;p1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224695" y="2446679"/>
            <a:ext cx="2694610" cy="2694610"/>
          </a:xfrm>
          <a:prstGeom prst="rect">
            <a:avLst/>
          </a:prstGeom>
          <a:noFill/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5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Free Black Board photo and picture" id="256" name="Google Shape;256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990205"/>
            <a:ext cx="9144000" cy="5867795"/>
          </a:xfrm>
          <a:prstGeom prst="rect">
            <a:avLst/>
          </a:prstGeom>
          <a:noFill/>
          <a:ln>
            <a:noFill/>
          </a:ln>
        </p:spPr>
      </p:pic>
      <p:sp>
        <p:nvSpPr>
          <p:cNvPr id="257" name="Google Shape;257;p12"/>
          <p:cNvSpPr txBox="1"/>
          <p:nvPr/>
        </p:nvSpPr>
        <p:spPr>
          <a:xfrm>
            <a:off x="940222" y="232377"/>
            <a:ext cx="7885143" cy="5303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500"/>
              <a:buFont typeface="Century Gothic"/>
              <a:buNone/>
            </a:pPr>
            <a:r>
              <a:rPr b="1" i="0" lang="en-GB" sz="2500" u="none" cap="none" strike="noStrike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Be curious: Finding the value</a:t>
            </a:r>
            <a:endParaRPr b="1" i="0" sz="2500" u="none" cap="none" strike="noStrike">
              <a:solidFill>
                <a:srgbClr val="FFFFFF"/>
              </a:solidFill>
              <a:highlight>
                <a:srgbClr val="FFFF00"/>
              </a:highlight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descr="A picture containing drawing&#10;&#10;Description automatically generated" id="258" name="Google Shape;258;p1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1793" y="85488"/>
            <a:ext cx="906373" cy="872140"/>
          </a:xfrm>
          <a:prstGeom prst="rect">
            <a:avLst/>
          </a:prstGeom>
          <a:noFill/>
          <a:ln>
            <a:noFill/>
          </a:ln>
        </p:spPr>
      </p:pic>
      <p:sp>
        <p:nvSpPr>
          <p:cNvPr id="259" name="Google Shape;259;p12"/>
          <p:cNvSpPr txBox="1"/>
          <p:nvPr/>
        </p:nvSpPr>
        <p:spPr>
          <a:xfrm>
            <a:off x="571501" y="1289030"/>
            <a:ext cx="8000999" cy="110799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6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Mutual Respect</a:t>
            </a:r>
            <a:endParaRPr b="1" i="0" sz="7200" u="none" cap="none" strike="noStrik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0" name="Google Shape;260;p12"/>
          <p:cNvSpPr txBox="1"/>
          <p:nvPr/>
        </p:nvSpPr>
        <p:spPr>
          <a:xfrm>
            <a:off x="6964893" y="655692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b="0" i="0" lang="en-GB" sz="10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©VotesforSchools2023</a:t>
            </a:r>
            <a:endParaRPr/>
          </a:p>
        </p:txBody>
      </p:sp>
      <p:sp>
        <p:nvSpPr>
          <p:cNvPr id="261" name="Google Shape;261;p12"/>
          <p:cNvSpPr txBox="1"/>
          <p:nvPr/>
        </p:nvSpPr>
        <p:spPr>
          <a:xfrm>
            <a:off x="544979" y="5174960"/>
            <a:ext cx="8065621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3600" u="none" cap="none" strike="noStrike">
                <a:solidFill>
                  <a:schemeClr val="accent3"/>
                </a:solidFill>
                <a:latin typeface="Arial"/>
                <a:ea typeface="Arial"/>
                <a:cs typeface="Arial"/>
                <a:sym typeface="Arial"/>
              </a:rPr>
              <a:t>To show we value each other by behaving in a polite and thoughtful way.</a:t>
            </a:r>
            <a:endParaRPr/>
          </a:p>
        </p:txBody>
      </p:sp>
      <p:pic>
        <p:nvPicPr>
          <p:cNvPr descr="Handshake outline" id="262" name="Google Shape;262;p1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224695" y="2446679"/>
            <a:ext cx="2694610" cy="2694610"/>
          </a:xfrm>
          <a:prstGeom prst="rect">
            <a:avLst/>
          </a:prstGeom>
          <a:noFill/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7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Free Black Board photo and picture" id="268" name="Google Shape;268;g311924eda06_0_3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990205"/>
            <a:ext cx="9144000" cy="5867794"/>
          </a:xfrm>
          <a:prstGeom prst="rect">
            <a:avLst/>
          </a:prstGeom>
          <a:noFill/>
          <a:ln>
            <a:noFill/>
          </a:ln>
        </p:spPr>
      </p:pic>
      <p:sp>
        <p:nvSpPr>
          <p:cNvPr id="269" name="Google Shape;269;g311924eda06_0_36"/>
          <p:cNvSpPr txBox="1"/>
          <p:nvPr/>
        </p:nvSpPr>
        <p:spPr>
          <a:xfrm>
            <a:off x="940222" y="232377"/>
            <a:ext cx="7885200" cy="530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500"/>
              <a:buFont typeface="Century Gothic"/>
              <a:buNone/>
            </a:pPr>
            <a:r>
              <a:rPr b="1" i="0" lang="en-GB" sz="2500" u="none" cap="none" strike="noStrike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Be curious: Finding the value</a:t>
            </a:r>
            <a:endParaRPr b="1" i="0" sz="2500" u="none" cap="none" strike="noStrike">
              <a:solidFill>
                <a:srgbClr val="FFFFFF"/>
              </a:solidFill>
              <a:highlight>
                <a:srgbClr val="FFFF00"/>
              </a:highlight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descr="A picture containing drawing&#10;&#10;Description automatically generated" id="270" name="Google Shape;270;g311924eda06_0_3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1793" y="85488"/>
            <a:ext cx="906373" cy="872140"/>
          </a:xfrm>
          <a:prstGeom prst="rect">
            <a:avLst/>
          </a:prstGeom>
          <a:noFill/>
          <a:ln>
            <a:noFill/>
          </a:ln>
        </p:spPr>
      </p:pic>
      <p:sp>
        <p:nvSpPr>
          <p:cNvPr id="271" name="Google Shape;271;g311924eda06_0_36"/>
          <p:cNvSpPr txBox="1"/>
          <p:nvPr/>
        </p:nvSpPr>
        <p:spPr>
          <a:xfrm>
            <a:off x="91801" y="1050630"/>
            <a:ext cx="8001000" cy="1108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66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Mutual Respect</a:t>
            </a:r>
            <a:endParaRPr b="1" i="0" sz="7200" u="none" cap="none" strike="noStrike">
              <a:solidFill>
                <a:schemeClr val="dk2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2" name="Google Shape;272;g311924eda06_0_36"/>
          <p:cNvSpPr txBox="1"/>
          <p:nvPr/>
        </p:nvSpPr>
        <p:spPr>
          <a:xfrm>
            <a:off x="6964893" y="655692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b="0" i="0" lang="en-GB" sz="10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©VotesforSchools2023</a:t>
            </a:r>
            <a:endParaRPr/>
          </a:p>
        </p:txBody>
      </p:sp>
      <p:sp>
        <p:nvSpPr>
          <p:cNvPr id="273" name="Google Shape;273;g311924eda06_0_36"/>
          <p:cNvSpPr txBox="1"/>
          <p:nvPr/>
        </p:nvSpPr>
        <p:spPr>
          <a:xfrm>
            <a:off x="5678750" y="2636700"/>
            <a:ext cx="3419700" cy="2862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600">
                <a:solidFill>
                  <a:schemeClr val="accent3"/>
                </a:solidFill>
              </a:rPr>
              <a:t>How do people show mutual respect at St Mary’s?</a:t>
            </a:r>
            <a:endParaRPr/>
          </a:p>
        </p:txBody>
      </p:sp>
      <p:pic>
        <p:nvPicPr>
          <p:cNvPr descr="Handshake outline" id="274" name="Google Shape;274;g311924eda06_0_3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224695" y="2446679"/>
            <a:ext cx="2694610" cy="2694610"/>
          </a:xfrm>
          <a:prstGeom prst="rect">
            <a:avLst/>
          </a:prstGeom>
          <a:noFill/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</p:pic>
      <p:sp>
        <p:nvSpPr>
          <p:cNvPr id="275" name="Google Shape;275;g311924eda06_0_36"/>
          <p:cNvSpPr txBox="1"/>
          <p:nvPr/>
        </p:nvSpPr>
        <p:spPr>
          <a:xfrm>
            <a:off x="570700" y="4152625"/>
            <a:ext cx="3815400" cy="2286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>
                <a:solidFill>
                  <a:srgbClr val="E5E500"/>
                </a:solidFill>
              </a:rPr>
              <a:t>Equality and diversity ambassadors</a:t>
            </a:r>
            <a:endParaRPr sz="2600">
              <a:solidFill>
                <a:srgbClr val="E5E5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600">
              <a:solidFill>
                <a:srgbClr val="E5E5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>
                <a:solidFill>
                  <a:srgbClr val="E5E500"/>
                </a:solidFill>
              </a:rPr>
              <a:t>Beehaviour code</a:t>
            </a:r>
            <a:endParaRPr sz="2600">
              <a:solidFill>
                <a:srgbClr val="E5E5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>
                <a:solidFill>
                  <a:srgbClr val="E5E500"/>
                </a:solidFill>
              </a:rPr>
              <a:t>PSHE lessons</a:t>
            </a:r>
            <a:endParaRPr sz="2600">
              <a:solidFill>
                <a:srgbClr val="E5E5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0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Free Black Board photo and picture" id="281" name="Google Shape;281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990205"/>
            <a:ext cx="9144000" cy="5867795"/>
          </a:xfrm>
          <a:prstGeom prst="rect">
            <a:avLst/>
          </a:prstGeom>
          <a:noFill/>
          <a:ln>
            <a:noFill/>
          </a:ln>
        </p:spPr>
      </p:pic>
      <p:sp>
        <p:nvSpPr>
          <p:cNvPr id="282" name="Google Shape;282;p13"/>
          <p:cNvSpPr txBox="1"/>
          <p:nvPr/>
        </p:nvSpPr>
        <p:spPr>
          <a:xfrm>
            <a:off x="940222" y="232377"/>
            <a:ext cx="7885143" cy="5303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500"/>
              <a:buFont typeface="Century Gothic"/>
              <a:buNone/>
            </a:pPr>
            <a:r>
              <a:rPr b="1" i="0" lang="en-GB" sz="2500" u="none" cap="none" strike="noStrike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Be curious: Finding the value</a:t>
            </a:r>
            <a:endParaRPr b="1" i="0" sz="2500" u="none" cap="none" strike="noStrike">
              <a:solidFill>
                <a:srgbClr val="FFFFFF"/>
              </a:solidFill>
              <a:highlight>
                <a:srgbClr val="FFFF00"/>
              </a:highlight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descr="A picture containing drawing&#10;&#10;Description automatically generated" id="283" name="Google Shape;283;p1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1793" y="85488"/>
            <a:ext cx="906373" cy="872140"/>
          </a:xfrm>
          <a:prstGeom prst="rect">
            <a:avLst/>
          </a:prstGeom>
          <a:noFill/>
          <a:ln>
            <a:noFill/>
          </a:ln>
        </p:spPr>
      </p:pic>
      <p:sp>
        <p:nvSpPr>
          <p:cNvPr id="284" name="Google Shape;284;p13"/>
          <p:cNvSpPr txBox="1"/>
          <p:nvPr/>
        </p:nvSpPr>
        <p:spPr>
          <a:xfrm>
            <a:off x="571501" y="1289030"/>
            <a:ext cx="8000999" cy="15696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4800" u="none" cap="none" strike="noStrik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T _ _ _ _ _ _ _ _ of those with different faiths and beliefs</a:t>
            </a:r>
            <a:endParaRPr b="1" i="0" sz="5400" u="none" cap="none" strike="noStrike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5" name="Google Shape;285;p13"/>
          <p:cNvSpPr txBox="1"/>
          <p:nvPr/>
        </p:nvSpPr>
        <p:spPr>
          <a:xfrm>
            <a:off x="6964893" y="655692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b="0" i="0" lang="en-GB" sz="10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©VotesforSchools2023</a:t>
            </a:r>
            <a:endParaRPr/>
          </a:p>
        </p:txBody>
      </p:sp>
      <p:pic>
        <p:nvPicPr>
          <p:cNvPr descr="Cheers outline" id="286" name="Google Shape;286;p1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507775" y="2984543"/>
            <a:ext cx="2128450" cy="2128450"/>
          </a:xfrm>
          <a:prstGeom prst="rect">
            <a:avLst/>
          </a:prstGeom>
          <a:noFill/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Free Black Board photo and picture" id="292" name="Google Shape;292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990205"/>
            <a:ext cx="9144000" cy="5867795"/>
          </a:xfrm>
          <a:prstGeom prst="rect">
            <a:avLst/>
          </a:prstGeom>
          <a:noFill/>
          <a:ln>
            <a:noFill/>
          </a:ln>
        </p:spPr>
      </p:pic>
      <p:sp>
        <p:nvSpPr>
          <p:cNvPr id="293" name="Google Shape;293;p14"/>
          <p:cNvSpPr txBox="1"/>
          <p:nvPr/>
        </p:nvSpPr>
        <p:spPr>
          <a:xfrm>
            <a:off x="940222" y="232377"/>
            <a:ext cx="7885143" cy="5303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500"/>
              <a:buFont typeface="Century Gothic"/>
              <a:buNone/>
            </a:pPr>
            <a:r>
              <a:rPr b="1" i="0" lang="en-GB" sz="2500" u="none" cap="none" strike="noStrike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Be curious: Finding the value</a:t>
            </a:r>
            <a:endParaRPr b="1" i="0" sz="2500" u="none" cap="none" strike="noStrike">
              <a:solidFill>
                <a:srgbClr val="FFFFFF"/>
              </a:solidFill>
              <a:highlight>
                <a:srgbClr val="FFFF00"/>
              </a:highlight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descr="A picture containing drawing&#10;&#10;Description automatically generated" id="294" name="Google Shape;294;p1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1793" y="85488"/>
            <a:ext cx="906373" cy="872140"/>
          </a:xfrm>
          <a:prstGeom prst="rect">
            <a:avLst/>
          </a:prstGeom>
          <a:noFill/>
          <a:ln>
            <a:noFill/>
          </a:ln>
        </p:spPr>
      </p:pic>
      <p:sp>
        <p:nvSpPr>
          <p:cNvPr id="295" name="Google Shape;295;p14"/>
          <p:cNvSpPr txBox="1"/>
          <p:nvPr/>
        </p:nvSpPr>
        <p:spPr>
          <a:xfrm>
            <a:off x="571501" y="1289030"/>
            <a:ext cx="8000999" cy="156966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4800" u="none" cap="none" strike="noStrik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Tolerance of those with different faiths and beliefs</a:t>
            </a:r>
            <a:endParaRPr b="1" i="0" sz="5400" u="none" cap="none" strike="noStrike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6" name="Google Shape;296;p14"/>
          <p:cNvSpPr txBox="1"/>
          <p:nvPr/>
        </p:nvSpPr>
        <p:spPr>
          <a:xfrm>
            <a:off x="6964893" y="655692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b="0" i="0" lang="en-GB" sz="10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©VotesforSchools2023</a:t>
            </a:r>
            <a:endParaRPr/>
          </a:p>
        </p:txBody>
      </p:sp>
      <p:pic>
        <p:nvPicPr>
          <p:cNvPr descr="Cheers outline" id="297" name="Google Shape;297;p1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507775" y="2984543"/>
            <a:ext cx="2128450" cy="2128450"/>
          </a:xfrm>
          <a:prstGeom prst="rect">
            <a:avLst/>
          </a:prstGeom>
          <a:noFill/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</p:pic>
      <p:sp>
        <p:nvSpPr>
          <p:cNvPr id="298" name="Google Shape;298;p14"/>
          <p:cNvSpPr txBox="1"/>
          <p:nvPr/>
        </p:nvSpPr>
        <p:spPr>
          <a:xfrm>
            <a:off x="544979" y="5174960"/>
            <a:ext cx="8065621" cy="12003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3600" u="none" cap="none" strike="noStrike">
                <a:solidFill>
                  <a:schemeClr val="accent3"/>
                </a:solidFill>
                <a:latin typeface="Arial"/>
                <a:ea typeface="Arial"/>
                <a:cs typeface="Arial"/>
                <a:sym typeface="Arial"/>
              </a:rPr>
              <a:t>Understanding and respecting that everyone has different views and beliefs.</a:t>
            </a:r>
            <a:endParaRPr/>
          </a:p>
        </p:txBody>
      </p:sp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3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Free Black Board photo and picture" id="304" name="Google Shape;304;g311924eda06_0_4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0" y="990205"/>
            <a:ext cx="9144000" cy="5867794"/>
          </a:xfrm>
          <a:prstGeom prst="rect">
            <a:avLst/>
          </a:prstGeom>
          <a:noFill/>
          <a:ln>
            <a:noFill/>
          </a:ln>
        </p:spPr>
      </p:pic>
      <p:sp>
        <p:nvSpPr>
          <p:cNvPr id="305" name="Google Shape;305;g311924eda06_0_48"/>
          <p:cNvSpPr txBox="1"/>
          <p:nvPr/>
        </p:nvSpPr>
        <p:spPr>
          <a:xfrm>
            <a:off x="940222" y="232377"/>
            <a:ext cx="7885200" cy="530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500"/>
              <a:buFont typeface="Century Gothic"/>
              <a:buNone/>
            </a:pPr>
            <a:r>
              <a:rPr b="1" i="0" lang="en-GB" sz="2500" u="none" cap="none" strike="noStrike">
                <a:solidFill>
                  <a:srgbClr val="FFFFF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Be curious: Finding the value</a:t>
            </a:r>
            <a:endParaRPr b="1" i="0" sz="2500" u="none" cap="none" strike="noStrike">
              <a:solidFill>
                <a:srgbClr val="FFFFFF"/>
              </a:solidFill>
              <a:highlight>
                <a:srgbClr val="FFFF00"/>
              </a:highlight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descr="A picture containing drawing&#10;&#10;Description automatically generated" id="306" name="Google Shape;306;g311924eda06_0_4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91793" y="85488"/>
            <a:ext cx="906373" cy="872140"/>
          </a:xfrm>
          <a:prstGeom prst="rect">
            <a:avLst/>
          </a:prstGeom>
          <a:noFill/>
          <a:ln>
            <a:noFill/>
          </a:ln>
        </p:spPr>
      </p:pic>
      <p:sp>
        <p:nvSpPr>
          <p:cNvPr id="307" name="Google Shape;307;g311924eda06_0_48"/>
          <p:cNvSpPr txBox="1"/>
          <p:nvPr/>
        </p:nvSpPr>
        <p:spPr>
          <a:xfrm>
            <a:off x="571501" y="1289030"/>
            <a:ext cx="8001000" cy="1569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4800" u="none" cap="none" strike="noStrike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rPr>
              <a:t>Tolerance of those with different faiths and beliefs</a:t>
            </a:r>
            <a:endParaRPr b="1" i="0" sz="5400" u="none" cap="none" strike="noStrike">
              <a:solidFill>
                <a:schemeClr val="accen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8" name="Google Shape;308;g311924eda06_0_48"/>
          <p:cNvSpPr txBox="1"/>
          <p:nvPr/>
        </p:nvSpPr>
        <p:spPr>
          <a:xfrm>
            <a:off x="6964893" y="6556920"/>
            <a:ext cx="2133600" cy="36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r>
              <a:rPr b="0" i="0" lang="en-GB" sz="10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©VotesforSchools2023</a:t>
            </a:r>
            <a:endParaRPr/>
          </a:p>
        </p:txBody>
      </p:sp>
      <p:pic>
        <p:nvPicPr>
          <p:cNvPr descr="Cheers outline" id="309" name="Google Shape;309;g311924eda06_0_4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507775" y="2984543"/>
            <a:ext cx="2128450" cy="2128450"/>
          </a:xfrm>
          <a:prstGeom prst="rect">
            <a:avLst/>
          </a:prstGeom>
          <a:noFill/>
          <a:ln>
            <a:noFill/>
          </a:ln>
          <a:effectLst>
            <a:outerShdw blurRad="50800" rotWithShape="0" algn="tl" dir="2700000" dist="38100">
              <a:srgbClr val="000000">
                <a:alpha val="40000"/>
              </a:srgbClr>
            </a:outerShdw>
          </a:effectLst>
        </p:spPr>
      </p:pic>
      <p:sp>
        <p:nvSpPr>
          <p:cNvPr id="310" name="Google Shape;310;g311924eda06_0_48"/>
          <p:cNvSpPr txBox="1"/>
          <p:nvPr/>
        </p:nvSpPr>
        <p:spPr>
          <a:xfrm>
            <a:off x="544979" y="5174960"/>
            <a:ext cx="8065500" cy="12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600">
                <a:solidFill>
                  <a:schemeClr val="accent3"/>
                </a:solidFill>
              </a:rPr>
              <a:t>PSHE lessons, Street food market, languages day, RE lessons</a:t>
            </a:r>
            <a:endParaRPr/>
          </a:p>
        </p:txBody>
      </p:sp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5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 picture containing screenshot, design, art&#10;&#10;Description automatically generated" id="316" name="Google Shape;316;p15"/>
          <p:cNvPicPr preferRelativeResize="0"/>
          <p:nvPr/>
        </p:nvPicPr>
        <p:blipFill rotWithShape="1">
          <a:blip r:embed="rId3">
            <a:alphaModFix/>
          </a:blip>
          <a:srcRect b="16866" l="0" r="0" t="0"/>
          <a:stretch/>
        </p:blipFill>
        <p:spPr>
          <a:xfrm>
            <a:off x="0" y="984981"/>
            <a:ext cx="9144000" cy="5873019"/>
          </a:xfrm>
          <a:prstGeom prst="rect">
            <a:avLst/>
          </a:prstGeom>
          <a:noFill/>
          <a:ln>
            <a:noFill/>
          </a:ln>
        </p:spPr>
      </p:pic>
      <p:sp>
        <p:nvSpPr>
          <p:cNvPr id="317" name="Google Shape;317;p15"/>
          <p:cNvSpPr txBox="1"/>
          <p:nvPr/>
        </p:nvSpPr>
        <p:spPr>
          <a:xfrm>
            <a:off x="940222" y="232377"/>
            <a:ext cx="7885143" cy="5303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Century Gothic"/>
              <a:buNone/>
            </a:pPr>
            <a:r>
              <a:rPr b="1" i="0" lang="en-GB" sz="25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Be heard: Everyday values</a:t>
            </a:r>
            <a:endParaRPr b="1" i="0" sz="2500" u="none" cap="none" strike="noStrike">
              <a:solidFill>
                <a:schemeClr val="dk1"/>
              </a:solidFill>
              <a:highlight>
                <a:srgbClr val="FFFF00"/>
              </a:highlight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18" name="Google Shape;318;p15"/>
          <p:cNvSpPr/>
          <p:nvPr/>
        </p:nvSpPr>
        <p:spPr>
          <a:xfrm>
            <a:off x="488460" y="1435952"/>
            <a:ext cx="4083540" cy="1294096"/>
          </a:xfrm>
          <a:custGeom>
            <a:rect b="b" l="l" r="r" t="t"/>
            <a:pathLst>
              <a:path extrusionOk="0" fill="none" h="1294096" w="4083540">
                <a:moveTo>
                  <a:pt x="0" y="215687"/>
                </a:moveTo>
                <a:cubicBezTo>
                  <a:pt x="-12916" y="74485"/>
                  <a:pt x="75866" y="4236"/>
                  <a:pt x="215687" y="0"/>
                </a:cubicBezTo>
                <a:cubicBezTo>
                  <a:pt x="504595" y="-8470"/>
                  <a:pt x="589974" y="-32927"/>
                  <a:pt x="897425" y="0"/>
                </a:cubicBezTo>
                <a:cubicBezTo>
                  <a:pt x="1204876" y="32927"/>
                  <a:pt x="1195637" y="280"/>
                  <a:pt x="1469597" y="0"/>
                </a:cubicBezTo>
                <a:cubicBezTo>
                  <a:pt x="1743557" y="-280"/>
                  <a:pt x="2006033" y="-6021"/>
                  <a:pt x="2151335" y="0"/>
                </a:cubicBezTo>
                <a:cubicBezTo>
                  <a:pt x="2296637" y="6021"/>
                  <a:pt x="2529095" y="3463"/>
                  <a:pt x="2686986" y="0"/>
                </a:cubicBezTo>
                <a:cubicBezTo>
                  <a:pt x="2844877" y="-3463"/>
                  <a:pt x="3367279" y="29248"/>
                  <a:pt x="3867853" y="0"/>
                </a:cubicBezTo>
                <a:cubicBezTo>
                  <a:pt x="3975335" y="17937"/>
                  <a:pt x="4065833" y="103966"/>
                  <a:pt x="4083540" y="215687"/>
                </a:cubicBezTo>
                <a:cubicBezTo>
                  <a:pt x="4102547" y="349665"/>
                  <a:pt x="4067380" y="473422"/>
                  <a:pt x="4083540" y="655675"/>
                </a:cubicBezTo>
                <a:cubicBezTo>
                  <a:pt x="4099700" y="837928"/>
                  <a:pt x="4075069" y="950496"/>
                  <a:pt x="4083540" y="1078409"/>
                </a:cubicBezTo>
                <a:cubicBezTo>
                  <a:pt x="4110565" y="1192060"/>
                  <a:pt x="3979312" y="1271037"/>
                  <a:pt x="3867853" y="1294096"/>
                </a:cubicBezTo>
                <a:cubicBezTo>
                  <a:pt x="3603592" y="1302859"/>
                  <a:pt x="3510357" y="1299442"/>
                  <a:pt x="3332202" y="1294096"/>
                </a:cubicBezTo>
                <a:cubicBezTo>
                  <a:pt x="3154047" y="1288750"/>
                  <a:pt x="2968744" y="1299446"/>
                  <a:pt x="2796551" y="1294096"/>
                </a:cubicBezTo>
                <a:cubicBezTo>
                  <a:pt x="2624358" y="1288746"/>
                  <a:pt x="2418390" y="1315085"/>
                  <a:pt x="2151335" y="1294096"/>
                </a:cubicBezTo>
                <a:cubicBezTo>
                  <a:pt x="1884280" y="1273107"/>
                  <a:pt x="1696774" y="1290039"/>
                  <a:pt x="1542641" y="1294096"/>
                </a:cubicBezTo>
                <a:cubicBezTo>
                  <a:pt x="1388508" y="1298153"/>
                  <a:pt x="1208146" y="1284385"/>
                  <a:pt x="970468" y="1294096"/>
                </a:cubicBezTo>
                <a:cubicBezTo>
                  <a:pt x="732790" y="1303807"/>
                  <a:pt x="430772" y="1287221"/>
                  <a:pt x="215687" y="1294096"/>
                </a:cubicBezTo>
                <a:cubicBezTo>
                  <a:pt x="115675" y="1273339"/>
                  <a:pt x="-1520" y="1187076"/>
                  <a:pt x="0" y="1078409"/>
                </a:cubicBezTo>
                <a:cubicBezTo>
                  <a:pt x="-21019" y="984426"/>
                  <a:pt x="-1898" y="823614"/>
                  <a:pt x="0" y="629794"/>
                </a:cubicBezTo>
                <a:cubicBezTo>
                  <a:pt x="1898" y="435974"/>
                  <a:pt x="-2798" y="347868"/>
                  <a:pt x="0" y="215687"/>
                </a:cubicBezTo>
                <a:close/>
              </a:path>
              <a:path extrusionOk="0" h="1294096" w="4083540">
                <a:moveTo>
                  <a:pt x="0" y="215687"/>
                </a:moveTo>
                <a:cubicBezTo>
                  <a:pt x="-5012" y="77204"/>
                  <a:pt x="76553" y="-16693"/>
                  <a:pt x="215687" y="0"/>
                </a:cubicBezTo>
                <a:cubicBezTo>
                  <a:pt x="405877" y="10842"/>
                  <a:pt x="515740" y="8000"/>
                  <a:pt x="751338" y="0"/>
                </a:cubicBezTo>
                <a:cubicBezTo>
                  <a:pt x="986936" y="-8000"/>
                  <a:pt x="1134288" y="-569"/>
                  <a:pt x="1286989" y="0"/>
                </a:cubicBezTo>
                <a:cubicBezTo>
                  <a:pt x="1439690" y="569"/>
                  <a:pt x="1638248" y="19346"/>
                  <a:pt x="1822640" y="0"/>
                </a:cubicBezTo>
                <a:cubicBezTo>
                  <a:pt x="2007032" y="-19346"/>
                  <a:pt x="2110842" y="6648"/>
                  <a:pt x="2358291" y="0"/>
                </a:cubicBezTo>
                <a:cubicBezTo>
                  <a:pt x="2605740" y="-6648"/>
                  <a:pt x="2769996" y="-14517"/>
                  <a:pt x="2930464" y="0"/>
                </a:cubicBezTo>
                <a:cubicBezTo>
                  <a:pt x="3090932" y="14517"/>
                  <a:pt x="3646547" y="-6612"/>
                  <a:pt x="3867853" y="0"/>
                </a:cubicBezTo>
                <a:cubicBezTo>
                  <a:pt x="3989743" y="3323"/>
                  <a:pt x="4075617" y="95217"/>
                  <a:pt x="4083540" y="215687"/>
                </a:cubicBezTo>
                <a:cubicBezTo>
                  <a:pt x="4076263" y="309173"/>
                  <a:pt x="4064525" y="501541"/>
                  <a:pt x="4083540" y="647048"/>
                </a:cubicBezTo>
                <a:cubicBezTo>
                  <a:pt x="4102555" y="792555"/>
                  <a:pt x="4084261" y="928449"/>
                  <a:pt x="4083540" y="1078409"/>
                </a:cubicBezTo>
                <a:cubicBezTo>
                  <a:pt x="4089067" y="1217207"/>
                  <a:pt x="3962900" y="1299920"/>
                  <a:pt x="3867853" y="1294096"/>
                </a:cubicBezTo>
                <a:cubicBezTo>
                  <a:pt x="3715820" y="1314117"/>
                  <a:pt x="3419114" y="1287247"/>
                  <a:pt x="3295680" y="1294096"/>
                </a:cubicBezTo>
                <a:cubicBezTo>
                  <a:pt x="3172246" y="1300945"/>
                  <a:pt x="2852775" y="1270250"/>
                  <a:pt x="2686986" y="1294096"/>
                </a:cubicBezTo>
                <a:cubicBezTo>
                  <a:pt x="2521197" y="1317942"/>
                  <a:pt x="2352753" y="1297499"/>
                  <a:pt x="2041770" y="1294096"/>
                </a:cubicBezTo>
                <a:cubicBezTo>
                  <a:pt x="1730787" y="1290693"/>
                  <a:pt x="1641191" y="1317724"/>
                  <a:pt x="1396554" y="1294096"/>
                </a:cubicBezTo>
                <a:cubicBezTo>
                  <a:pt x="1151917" y="1270468"/>
                  <a:pt x="1010175" y="1301937"/>
                  <a:pt x="787860" y="1294096"/>
                </a:cubicBezTo>
                <a:cubicBezTo>
                  <a:pt x="565545" y="1286255"/>
                  <a:pt x="352814" y="1314036"/>
                  <a:pt x="215687" y="1294096"/>
                </a:cubicBezTo>
                <a:cubicBezTo>
                  <a:pt x="99783" y="1295523"/>
                  <a:pt x="-6709" y="1213121"/>
                  <a:pt x="0" y="1078409"/>
                </a:cubicBezTo>
                <a:cubicBezTo>
                  <a:pt x="-17866" y="886144"/>
                  <a:pt x="16836" y="820764"/>
                  <a:pt x="0" y="629794"/>
                </a:cubicBezTo>
                <a:cubicBezTo>
                  <a:pt x="-16836" y="438824"/>
                  <a:pt x="-17494" y="323473"/>
                  <a:pt x="0" y="215687"/>
                </a:cubicBezTo>
                <a:close/>
              </a:path>
            </a:pathLst>
          </a:custGeom>
          <a:solidFill>
            <a:schemeClr val="dk2"/>
          </a:solidFill>
          <a:ln cap="flat" cmpd="sng" w="28575">
            <a:solidFill>
              <a:schemeClr val="lt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As well as knowing the meaning of each British Value, it’s important that we know how they </a:t>
            </a:r>
            <a:r>
              <a:rPr b="1" i="0" lang="en-GB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play a role </a:t>
            </a:r>
            <a:r>
              <a:rPr b="0" i="0" lang="en-GB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in our </a:t>
            </a:r>
            <a:r>
              <a:rPr b="1" i="0" lang="en-GB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daily lives</a:t>
            </a:r>
            <a:r>
              <a:rPr b="0" i="0" lang="en-GB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.</a:t>
            </a:r>
            <a:endParaRPr/>
          </a:p>
        </p:txBody>
      </p:sp>
      <p:pic>
        <p:nvPicPr>
          <p:cNvPr descr="A picture containing logo&#10;&#10;Description automatically generated" id="319" name="Google Shape;319;p1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64221" y="110092"/>
            <a:ext cx="688453" cy="820319"/>
          </a:xfrm>
          <a:prstGeom prst="rect">
            <a:avLst/>
          </a:prstGeom>
          <a:noFill/>
          <a:ln>
            <a:noFill/>
          </a:ln>
        </p:spPr>
      </p:pic>
      <p:sp>
        <p:nvSpPr>
          <p:cNvPr id="320" name="Google Shape;320;p15"/>
          <p:cNvSpPr/>
          <p:nvPr/>
        </p:nvSpPr>
        <p:spPr>
          <a:xfrm>
            <a:off x="5110786" y="1427977"/>
            <a:ext cx="3544754" cy="1294096"/>
          </a:xfrm>
          <a:prstGeom prst="roundRect">
            <a:avLst>
              <a:gd fmla="val 16667" name="adj"/>
            </a:avLst>
          </a:prstGeom>
          <a:solidFill>
            <a:schemeClr val="accent5"/>
          </a:solidFill>
          <a:ln cap="flat" cmpd="sng" w="28575">
            <a:solidFill>
              <a:schemeClr val="lt2"/>
            </a:solidFill>
            <a:prstDash val="dash"/>
            <a:round/>
            <a:headEnd len="sm" w="sm" type="none"/>
            <a:tailEnd len="sm" w="sm" type="none"/>
          </a:ln>
        </p:spPr>
        <p:txBody>
          <a:bodyPr anchorCtr="0" anchor="ctr" bIns="45700" lIns="36000" spcFirstLastPara="1" rIns="36000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Thinking it over…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6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Let’s look at some ways you might see the British Values at work each day in school.</a:t>
            </a:r>
            <a:endParaRPr/>
          </a:p>
        </p:txBody>
      </p:sp>
      <p:sp>
        <p:nvSpPr>
          <p:cNvPr id="321" name="Google Shape;321;p15"/>
          <p:cNvSpPr txBox="1"/>
          <p:nvPr/>
        </p:nvSpPr>
        <p:spPr>
          <a:xfrm>
            <a:off x="6964893" y="655692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©VotesforSchools2023</a:t>
            </a:r>
            <a:endParaRPr/>
          </a:p>
        </p:txBody>
      </p:sp>
    </p:spTree>
  </p:cSld>
  <p:clrMapOvr>
    <a:masterClrMapping/>
  </p:clrMapOvr>
  <p:transition spd="slow">
    <p:fade thruBlk="1"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6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 picture containing screenshot, design, art&#10;&#10;Description automatically generated" id="327" name="Google Shape;327;p16"/>
          <p:cNvPicPr preferRelativeResize="0"/>
          <p:nvPr/>
        </p:nvPicPr>
        <p:blipFill rotWithShape="1">
          <a:blip r:embed="rId3">
            <a:alphaModFix/>
          </a:blip>
          <a:srcRect b="16866" l="0" r="0" t="0"/>
          <a:stretch/>
        </p:blipFill>
        <p:spPr>
          <a:xfrm>
            <a:off x="0" y="984981"/>
            <a:ext cx="9144000" cy="5873019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Boy holding a sign" id="328" name="Google Shape;328;p16"/>
          <p:cNvPicPr preferRelativeResize="0"/>
          <p:nvPr/>
        </p:nvPicPr>
        <p:blipFill rotWithShape="1">
          <a:blip r:embed="rId4">
            <a:alphaModFix/>
          </a:blip>
          <a:srcRect b="51674" l="0" r="0" t="0"/>
          <a:stretch/>
        </p:blipFill>
        <p:spPr>
          <a:xfrm>
            <a:off x="2014873" y="2232109"/>
            <a:ext cx="5114254" cy="4625891"/>
          </a:xfrm>
          <a:prstGeom prst="rect">
            <a:avLst/>
          </a:prstGeom>
          <a:noFill/>
          <a:ln>
            <a:noFill/>
          </a:ln>
        </p:spPr>
      </p:pic>
      <p:sp>
        <p:nvSpPr>
          <p:cNvPr id="329" name="Google Shape;329;p16"/>
          <p:cNvSpPr txBox="1"/>
          <p:nvPr/>
        </p:nvSpPr>
        <p:spPr>
          <a:xfrm>
            <a:off x="940222" y="232377"/>
            <a:ext cx="7885143" cy="5303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Century Gothic"/>
              <a:buNone/>
            </a:pPr>
            <a:r>
              <a:rPr b="1" i="0" lang="en-GB" sz="25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Be heard: Everyday values</a:t>
            </a:r>
            <a:endParaRPr b="1" i="0" sz="2500" u="none" cap="none" strike="noStrike">
              <a:solidFill>
                <a:schemeClr val="dk1"/>
              </a:solidFill>
              <a:highlight>
                <a:srgbClr val="FFFF00"/>
              </a:highlight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descr="A picture containing logo&#10;&#10;Description automatically generated" id="330" name="Google Shape;330;p1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64221" y="110092"/>
            <a:ext cx="688453" cy="820319"/>
          </a:xfrm>
          <a:prstGeom prst="rect">
            <a:avLst/>
          </a:prstGeom>
          <a:noFill/>
          <a:ln>
            <a:noFill/>
          </a:ln>
        </p:spPr>
      </p:pic>
      <p:sp>
        <p:nvSpPr>
          <p:cNvPr id="331" name="Google Shape;331;p16"/>
          <p:cNvSpPr txBox="1"/>
          <p:nvPr/>
        </p:nvSpPr>
        <p:spPr>
          <a:xfrm>
            <a:off x="6964893" y="655692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©VotesforSchools2023</a:t>
            </a:r>
            <a:endParaRPr/>
          </a:p>
        </p:txBody>
      </p:sp>
      <p:sp>
        <p:nvSpPr>
          <p:cNvPr id="332" name="Google Shape;332;p16"/>
          <p:cNvSpPr txBox="1"/>
          <p:nvPr/>
        </p:nvSpPr>
        <p:spPr>
          <a:xfrm>
            <a:off x="2716176" y="4221340"/>
            <a:ext cx="3777615" cy="200054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2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Have conversations</a:t>
            </a:r>
            <a:endParaRPr b="0" i="0" sz="2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2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Talking to and listening to others allows us to learn so much about each other! </a:t>
            </a:r>
            <a:endParaRPr/>
          </a:p>
        </p:txBody>
      </p:sp>
      <p:pic>
        <p:nvPicPr>
          <p:cNvPr descr="Boy with wavy hair" id="333" name="Google Shape;333;p16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3781585" y="1125647"/>
            <a:ext cx="1485510" cy="1768465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Happy face with missing teeth" id="334" name="Google Shape;334;p16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4380884" y="1835420"/>
            <a:ext cx="759018" cy="8510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9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 picture containing screenshot, design, art&#10;&#10;Description automatically generated" id="340" name="Google Shape;340;p17"/>
          <p:cNvPicPr preferRelativeResize="0"/>
          <p:nvPr/>
        </p:nvPicPr>
        <p:blipFill rotWithShape="1">
          <a:blip r:embed="rId3">
            <a:alphaModFix/>
          </a:blip>
          <a:srcRect b="16866" l="0" r="0" t="0"/>
          <a:stretch/>
        </p:blipFill>
        <p:spPr>
          <a:xfrm>
            <a:off x="0" y="984981"/>
            <a:ext cx="9144000" cy="5873019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oman holding sign" id="341" name="Google Shape;341;p17"/>
          <p:cNvPicPr preferRelativeResize="0"/>
          <p:nvPr/>
        </p:nvPicPr>
        <p:blipFill rotWithShape="1">
          <a:blip r:embed="rId4">
            <a:alphaModFix/>
          </a:blip>
          <a:srcRect b="43502" l="0" r="0" t="0"/>
          <a:stretch/>
        </p:blipFill>
        <p:spPr>
          <a:xfrm>
            <a:off x="1763404" y="1246663"/>
            <a:ext cx="5617193" cy="5611337"/>
          </a:xfrm>
          <a:prstGeom prst="rect">
            <a:avLst/>
          </a:prstGeom>
          <a:noFill/>
          <a:ln>
            <a:noFill/>
          </a:ln>
        </p:spPr>
      </p:pic>
      <p:sp>
        <p:nvSpPr>
          <p:cNvPr id="342" name="Google Shape;342;p17"/>
          <p:cNvSpPr txBox="1"/>
          <p:nvPr/>
        </p:nvSpPr>
        <p:spPr>
          <a:xfrm>
            <a:off x="940222" y="232377"/>
            <a:ext cx="7885143" cy="5303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Century Gothic"/>
              <a:buNone/>
            </a:pPr>
            <a:r>
              <a:rPr b="1" i="0" lang="en-GB" sz="25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Be heard: Everyday values</a:t>
            </a:r>
            <a:endParaRPr b="1" i="0" sz="2500" u="none" cap="none" strike="noStrike">
              <a:solidFill>
                <a:schemeClr val="dk1"/>
              </a:solidFill>
              <a:highlight>
                <a:srgbClr val="FFFF00"/>
              </a:highlight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descr="A picture containing logo&#10;&#10;Description automatically generated" id="343" name="Google Shape;343;p1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64221" y="110092"/>
            <a:ext cx="688453" cy="820319"/>
          </a:xfrm>
          <a:prstGeom prst="rect">
            <a:avLst/>
          </a:prstGeom>
          <a:noFill/>
          <a:ln>
            <a:noFill/>
          </a:ln>
        </p:spPr>
      </p:pic>
      <p:sp>
        <p:nvSpPr>
          <p:cNvPr id="344" name="Google Shape;344;p17"/>
          <p:cNvSpPr txBox="1"/>
          <p:nvPr/>
        </p:nvSpPr>
        <p:spPr>
          <a:xfrm>
            <a:off x="6964893" y="655692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©VotesforSchools2023</a:t>
            </a:r>
            <a:endParaRPr/>
          </a:p>
        </p:txBody>
      </p:sp>
      <p:sp>
        <p:nvSpPr>
          <p:cNvPr id="345" name="Google Shape;345;p17"/>
          <p:cNvSpPr txBox="1"/>
          <p:nvPr/>
        </p:nvSpPr>
        <p:spPr>
          <a:xfrm>
            <a:off x="2311400" y="3685540"/>
            <a:ext cx="4584700" cy="23698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2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School trips</a:t>
            </a:r>
            <a:endParaRPr b="0" i="0" sz="28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2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Going on trips is not only fun, but educational too! Visiting places of worship is a great way to learn more about different faiths and beliefs.</a:t>
            </a:r>
            <a:endParaRPr/>
          </a:p>
        </p:txBody>
      </p:sp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0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 picture containing screenshot, design, art&#10;&#10;Description automatically generated" id="351" name="Google Shape;351;p18"/>
          <p:cNvPicPr preferRelativeResize="0"/>
          <p:nvPr/>
        </p:nvPicPr>
        <p:blipFill rotWithShape="1">
          <a:blip r:embed="rId3">
            <a:alphaModFix/>
          </a:blip>
          <a:srcRect b="16866" l="0" r="0" t="0"/>
          <a:stretch/>
        </p:blipFill>
        <p:spPr>
          <a:xfrm>
            <a:off x="0" y="984981"/>
            <a:ext cx="9144000" cy="5873019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Man holding sign" id="352" name="Google Shape;352;p18"/>
          <p:cNvPicPr preferRelativeResize="0"/>
          <p:nvPr/>
        </p:nvPicPr>
        <p:blipFill rotWithShape="1">
          <a:blip r:embed="rId4">
            <a:alphaModFix/>
          </a:blip>
          <a:srcRect b="45087" l="0" r="0" t="0"/>
          <a:stretch/>
        </p:blipFill>
        <p:spPr>
          <a:xfrm>
            <a:off x="2082353" y="1074626"/>
            <a:ext cx="5042794" cy="5783374"/>
          </a:xfrm>
          <a:prstGeom prst="rect">
            <a:avLst/>
          </a:prstGeom>
          <a:noFill/>
          <a:ln>
            <a:noFill/>
          </a:ln>
        </p:spPr>
      </p:pic>
      <p:sp>
        <p:nvSpPr>
          <p:cNvPr id="353" name="Google Shape;353;p18"/>
          <p:cNvSpPr txBox="1"/>
          <p:nvPr/>
        </p:nvSpPr>
        <p:spPr>
          <a:xfrm>
            <a:off x="940222" y="232377"/>
            <a:ext cx="7885143" cy="5303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Century Gothic"/>
              <a:buNone/>
            </a:pPr>
            <a:r>
              <a:rPr b="1" i="0" lang="en-GB" sz="25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Be heard: Everyday values</a:t>
            </a:r>
            <a:endParaRPr b="1" i="0" sz="2500" u="none" cap="none" strike="noStrike">
              <a:solidFill>
                <a:schemeClr val="dk1"/>
              </a:solidFill>
              <a:highlight>
                <a:srgbClr val="FFFF00"/>
              </a:highlight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descr="A picture containing logo&#10;&#10;Description automatically generated" id="354" name="Google Shape;354;p1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64221" y="110092"/>
            <a:ext cx="688453" cy="820319"/>
          </a:xfrm>
          <a:prstGeom prst="rect">
            <a:avLst/>
          </a:prstGeom>
          <a:noFill/>
          <a:ln>
            <a:noFill/>
          </a:ln>
        </p:spPr>
      </p:pic>
      <p:sp>
        <p:nvSpPr>
          <p:cNvPr id="355" name="Google Shape;355;p18"/>
          <p:cNvSpPr txBox="1"/>
          <p:nvPr/>
        </p:nvSpPr>
        <p:spPr>
          <a:xfrm>
            <a:off x="6964893" y="655692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©VotesforSchools2023</a:t>
            </a:r>
            <a:endParaRPr/>
          </a:p>
        </p:txBody>
      </p:sp>
      <p:sp>
        <p:nvSpPr>
          <p:cNvPr id="356" name="Google Shape;356;p18"/>
          <p:cNvSpPr txBox="1"/>
          <p:nvPr/>
        </p:nvSpPr>
        <p:spPr>
          <a:xfrm>
            <a:off x="2641823" y="3939419"/>
            <a:ext cx="3924000" cy="2370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2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School </a:t>
            </a:r>
            <a:r>
              <a:rPr b="1" lang="en-GB"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ambassadors</a:t>
            </a:r>
            <a:r>
              <a:rPr b="1" i="0" lang="en-GB" sz="2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</a:t>
            </a:r>
            <a:endParaRPr b="0" i="0" sz="20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Ambassadors </a:t>
            </a:r>
            <a:r>
              <a:rPr b="0" i="0" lang="en-GB" sz="2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allow you to take part in elections and make sure your voice is heard to create change!</a:t>
            </a:r>
            <a:endParaRPr/>
          </a:p>
        </p:txBody>
      </p:sp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A picture containing screenshot, design, art&#10;&#10;Description automatically generated" id="362" name="Google Shape;362;p19"/>
          <p:cNvPicPr preferRelativeResize="0"/>
          <p:nvPr/>
        </p:nvPicPr>
        <p:blipFill rotWithShape="1">
          <a:blip r:embed="rId3">
            <a:alphaModFix/>
          </a:blip>
          <a:srcRect b="16866" l="0" r="0" t="0"/>
          <a:stretch/>
        </p:blipFill>
        <p:spPr>
          <a:xfrm>
            <a:off x="0" y="984981"/>
            <a:ext cx="9144000" cy="5873019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Girl holding sign" id="363" name="Google Shape;363;p19"/>
          <p:cNvPicPr preferRelativeResize="0"/>
          <p:nvPr/>
        </p:nvPicPr>
        <p:blipFill rotWithShape="1">
          <a:blip r:embed="rId4">
            <a:alphaModFix/>
          </a:blip>
          <a:srcRect b="50000" l="0" r="0" t="0"/>
          <a:stretch/>
        </p:blipFill>
        <p:spPr>
          <a:xfrm>
            <a:off x="1798848" y="2611017"/>
            <a:ext cx="5581748" cy="4246983"/>
          </a:xfrm>
          <a:prstGeom prst="rect">
            <a:avLst/>
          </a:prstGeom>
          <a:noFill/>
          <a:ln>
            <a:noFill/>
          </a:ln>
        </p:spPr>
      </p:pic>
      <p:sp>
        <p:nvSpPr>
          <p:cNvPr id="364" name="Google Shape;364;p19"/>
          <p:cNvSpPr txBox="1"/>
          <p:nvPr/>
        </p:nvSpPr>
        <p:spPr>
          <a:xfrm>
            <a:off x="6964893" y="655692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0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©VotesforSchools2023</a:t>
            </a:r>
            <a:endParaRPr/>
          </a:p>
        </p:txBody>
      </p:sp>
      <p:sp>
        <p:nvSpPr>
          <p:cNvPr id="365" name="Google Shape;365;p19"/>
          <p:cNvSpPr txBox="1"/>
          <p:nvPr/>
        </p:nvSpPr>
        <p:spPr>
          <a:xfrm>
            <a:off x="2279650" y="3660098"/>
            <a:ext cx="4584700" cy="23698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2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Keep up with the news</a:t>
            </a:r>
            <a:endParaRPr b="0" i="0" sz="2000" u="none" cap="none" strike="noStrik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24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Taking part in VotesforSchools lessons or watching Newsround allows you to learn more about the world around you!</a:t>
            </a:r>
            <a:endParaRPr/>
          </a:p>
        </p:txBody>
      </p:sp>
      <p:pic>
        <p:nvPicPr>
          <p:cNvPr descr="Woman with cornrows" id="366" name="Google Shape;366;p1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3518115" y="1265771"/>
            <a:ext cx="1828801" cy="2074127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A happy face" id="367" name="Google Shape;367;p19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4417193" y="2013986"/>
            <a:ext cx="777792" cy="802098"/>
          </a:xfrm>
          <a:prstGeom prst="rect">
            <a:avLst/>
          </a:prstGeom>
          <a:noFill/>
          <a:ln>
            <a:noFill/>
          </a:ln>
        </p:spPr>
      </p:pic>
      <p:sp>
        <p:nvSpPr>
          <p:cNvPr id="368" name="Google Shape;368;p19"/>
          <p:cNvSpPr txBox="1"/>
          <p:nvPr/>
        </p:nvSpPr>
        <p:spPr>
          <a:xfrm>
            <a:off x="940222" y="232377"/>
            <a:ext cx="7885143" cy="53037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500"/>
              <a:buFont typeface="Century Gothic"/>
              <a:buNone/>
            </a:pPr>
            <a:r>
              <a:rPr b="1" i="0" lang="en-GB" sz="2500" u="none" cap="none" strike="noStrik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Be heard: Everyday values</a:t>
            </a:r>
            <a:endParaRPr b="1" i="0" sz="2500" u="none" cap="none" strike="noStrike">
              <a:solidFill>
                <a:schemeClr val="dk1"/>
              </a:solidFill>
              <a:highlight>
                <a:srgbClr val="FFFF00"/>
              </a:highlight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descr="A picture containing logo&#10;&#10;Description automatically generated" id="369" name="Google Shape;369;p19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64221" y="110092"/>
            <a:ext cx="688453" cy="8203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>
    <mc:Choice Requires="p14">
      <p:transition spd="slow" p14:dur="700">
        <p:fade/>
      </p:transition>
    </mc:Choice>
    <mc:Fallback>
      <p:transition spd="slow">
        <p:fade/>
      </p:transition>
    </mc:Fallback>
  </mc:AlternateContent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xmlns:r="http://schemas.openxmlformats.org/officeDocument/2006/relationships" name="Lesson Theme 2022">
  <a:themeElements>
    <a:clrScheme name="Custom 5">
      <a:dk1>
        <a:srgbClr val="FFFFFF"/>
      </a:dk1>
      <a:lt1>
        <a:srgbClr val="000000"/>
      </a:lt1>
      <a:dk2>
        <a:srgbClr val="DDE8F6"/>
      </a:dk2>
      <a:lt2>
        <a:srgbClr val="5E84F1"/>
      </a:lt2>
      <a:accent1>
        <a:srgbClr val="FFD3D6"/>
      </a:accent1>
      <a:accent2>
        <a:srgbClr val="DF6068"/>
      </a:accent2>
      <a:accent3>
        <a:srgbClr val="FFFFCC"/>
      </a:accent3>
      <a:accent4>
        <a:srgbClr val="F2F2F2"/>
      </a:accent4>
      <a:accent5>
        <a:srgbClr val="F8AEB5"/>
      </a:accent5>
      <a:accent6>
        <a:srgbClr val="7F7F7F"/>
      </a:accent6>
      <a:hlink>
        <a:srgbClr val="000000"/>
      </a:hlink>
      <a:folHlink>
        <a:srgbClr val="FFFFFF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2017-10-02T12:52:21Z</dcterms:created>
  <dc:creator>VotesforSchools</dc:creator>
</cp:coreProperties>
</file>